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3" r:id="rId1"/>
    <p:sldMasterId id="2147483660" r:id="rId2"/>
    <p:sldMasterId id="2147483648" r:id="rId3"/>
  </p:sldMasterIdLst>
  <p:notesMasterIdLst>
    <p:notesMasterId r:id="rId74"/>
  </p:notesMasterIdLst>
  <p:sldIdLst>
    <p:sldId id="629" r:id="rId4"/>
    <p:sldId id="628" r:id="rId5"/>
    <p:sldId id="336" r:id="rId6"/>
    <p:sldId id="337" r:id="rId7"/>
    <p:sldId id="376" r:id="rId8"/>
    <p:sldId id="390" r:id="rId9"/>
    <p:sldId id="355" r:id="rId10"/>
    <p:sldId id="388" r:id="rId11"/>
    <p:sldId id="365" r:id="rId12"/>
    <p:sldId id="608" r:id="rId13"/>
    <p:sldId id="313" r:id="rId14"/>
    <p:sldId id="622" r:id="rId15"/>
    <p:sldId id="400" r:id="rId16"/>
    <p:sldId id="281" r:id="rId17"/>
    <p:sldId id="322" r:id="rId18"/>
    <p:sldId id="444" r:id="rId19"/>
    <p:sldId id="316" r:id="rId20"/>
    <p:sldId id="614" r:id="rId21"/>
    <p:sldId id="431" r:id="rId22"/>
    <p:sldId id="384" r:id="rId23"/>
    <p:sldId id="326" r:id="rId24"/>
    <p:sldId id="264" r:id="rId25"/>
    <p:sldId id="610" r:id="rId26"/>
    <p:sldId id="339" r:id="rId27"/>
    <p:sldId id="616" r:id="rId28"/>
    <p:sldId id="617" r:id="rId29"/>
    <p:sldId id="317" r:id="rId30"/>
    <p:sldId id="385" r:id="rId31"/>
    <p:sldId id="579" r:id="rId32"/>
    <p:sldId id="583" r:id="rId33"/>
    <p:sldId id="581" r:id="rId34"/>
    <p:sldId id="606" r:id="rId35"/>
    <p:sldId id="410" r:id="rId36"/>
    <p:sldId id="620" r:id="rId37"/>
    <p:sldId id="621" r:id="rId38"/>
    <p:sldId id="411" r:id="rId39"/>
    <p:sldId id="423" r:id="rId40"/>
    <p:sldId id="415" r:id="rId41"/>
    <p:sldId id="425" r:id="rId42"/>
    <p:sldId id="435" r:id="rId43"/>
    <p:sldId id="590" r:id="rId44"/>
    <p:sldId id="591" r:id="rId45"/>
    <p:sldId id="594" r:id="rId46"/>
    <p:sldId id="596" r:id="rId47"/>
    <p:sldId id="597" r:id="rId48"/>
    <p:sldId id="599" r:id="rId49"/>
    <p:sldId id="602" r:id="rId50"/>
    <p:sldId id="618" r:id="rId51"/>
    <p:sldId id="619" r:id="rId52"/>
    <p:sldId id="262" r:id="rId53"/>
    <p:sldId id="451" r:id="rId54"/>
    <p:sldId id="624" r:id="rId55"/>
    <p:sldId id="625" r:id="rId56"/>
    <p:sldId id="626" r:id="rId57"/>
    <p:sldId id="636" r:id="rId58"/>
    <p:sldId id="637" r:id="rId59"/>
    <p:sldId id="638" r:id="rId60"/>
    <p:sldId id="639" r:id="rId61"/>
    <p:sldId id="640" r:id="rId62"/>
    <p:sldId id="641" r:id="rId63"/>
    <p:sldId id="642" r:id="rId64"/>
    <p:sldId id="643" r:id="rId65"/>
    <p:sldId id="644" r:id="rId66"/>
    <p:sldId id="645" r:id="rId67"/>
    <p:sldId id="646" r:id="rId68"/>
    <p:sldId id="647" r:id="rId69"/>
    <p:sldId id="648" r:id="rId70"/>
    <p:sldId id="649" r:id="rId71"/>
    <p:sldId id="627" r:id="rId72"/>
    <p:sldId id="650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33FF"/>
    <a:srgbClr val="0900DF"/>
    <a:srgbClr val="1C00FA"/>
    <a:srgbClr val="244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9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96" y="3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B9640-EE6A-C54F-B01F-E1BECD79A8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3A22B-CE07-0540-B507-93D03EFA8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3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5923D2-7631-4DCD-A11F-6059FC478E3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21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17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7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18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19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8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20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0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21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29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3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713DC-A8CA-47E1-91F9-6D081D013F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35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24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79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25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27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3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3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58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28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33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36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39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40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92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47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4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351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52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41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53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3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713DC-A8CA-47E1-91F9-6D081D013F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55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56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28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57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5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1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6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8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9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56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11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0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0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6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7C46E4-5EAF-ACD0-DF62-DC5D1E1AC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3748" y="4548682"/>
            <a:ext cx="6524503" cy="732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94BBEE-6FAF-5B08-C863-AEF8170C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117" y="2774818"/>
            <a:ext cx="8397766" cy="1529170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E36CE3E-AA33-E33B-6A59-D1F6425B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819" y="183895"/>
            <a:ext cx="3298361" cy="2473772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E9C2B533-AB98-F8A6-109C-EAFD5CEBF894}"/>
              </a:ext>
            </a:extLst>
          </p:cNvPr>
          <p:cNvSpPr/>
          <p:nvPr/>
        </p:nvSpPr>
        <p:spPr>
          <a:xfrm>
            <a:off x="0" y="6674105"/>
            <a:ext cx="12192000" cy="183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9D9DFBB7-47D2-3901-4036-BC0D9CCD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1" r="-399" b="-307"/>
          <a:stretch/>
        </p:blipFill>
        <p:spPr>
          <a:xfrm rot="1130695">
            <a:off x="9053953" y="-702645"/>
            <a:ext cx="4433444" cy="2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51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4C640-CDFB-494A-8EB9-32D457CA41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5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96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7C46E4-5EAF-ACD0-DF62-DC5D1E1AC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3748" y="4548682"/>
            <a:ext cx="6524503" cy="732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94BBEE-6FAF-5B08-C863-AEF8170C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117" y="2774818"/>
            <a:ext cx="8397766" cy="1529170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E36CE3E-AA33-E33B-6A59-D1F6425B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819" y="183895"/>
            <a:ext cx="3298361" cy="2473772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E9C2B533-AB98-F8A6-109C-EAFD5CEBF894}"/>
              </a:ext>
            </a:extLst>
          </p:cNvPr>
          <p:cNvSpPr/>
          <p:nvPr/>
        </p:nvSpPr>
        <p:spPr>
          <a:xfrm>
            <a:off x="0" y="6674105"/>
            <a:ext cx="12192000" cy="183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9D9DFBB7-47D2-3901-4036-BC0D9CCD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1" r="-399" b="-307"/>
          <a:stretch/>
        </p:blipFill>
        <p:spPr>
          <a:xfrm rot="1130695">
            <a:off x="9053953" y="-702645"/>
            <a:ext cx="4433444" cy="2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01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1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9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1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5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2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4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7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9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E3613-BD5B-6942-9613-3396E9C1955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CD12-1DC0-804B-BA42-480764C6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21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BC97F2-CE92-4BE2-AE2E-F3A2BA40CF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8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2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="" xmlns:a16="http://schemas.microsoft.com/office/drawing/2014/main" id="{5F41748F-6663-91F2-DBB3-32362E25E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4698" y="3258494"/>
            <a:ext cx="6986527" cy="732901"/>
          </a:xfrm>
        </p:spPr>
        <p:txBody>
          <a:bodyPr/>
          <a:lstStyle/>
          <a:p>
            <a:r>
              <a:rPr lang="en-US" sz="2000" dirty="0"/>
              <a:t>ROBERT BARD, MD, DABR, FAIUM, FASLMS</a:t>
            </a:r>
          </a:p>
          <a:p>
            <a:r>
              <a:rPr lang="en-US" sz="1600" dirty="0"/>
              <a:t>Director,  Bard </a:t>
            </a:r>
            <a:r>
              <a:rPr lang="en-US" sz="1600" dirty="0" smtClean="0"/>
              <a:t>Diagnostic Imaging</a:t>
            </a:r>
            <a:endParaRPr lang="en-US" sz="1600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2876EFA4-8D0B-794B-E515-DAB03DB9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116" y="2664415"/>
            <a:ext cx="9018533" cy="1529170"/>
          </a:xfrm>
        </p:spPr>
        <p:txBody>
          <a:bodyPr/>
          <a:lstStyle/>
          <a:p>
            <a:r>
              <a:rPr lang="en-US" sz="4000" dirty="0"/>
              <a:t>MICROVASCULAR IMAGING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8" y="4100961"/>
            <a:ext cx="2053750" cy="1373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9" y="3818635"/>
            <a:ext cx="2030682" cy="2030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2787" y="6258295"/>
            <a:ext cx="4310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©Copyright 2024 - Robert. L. Bard, MD. All Rights Reserved.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6382" y="4302610"/>
            <a:ext cx="3941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THE ANGIOFOUNDATION 501(c)3, NYC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Founder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5604" y="5025885"/>
            <a:ext cx="4702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SOCIETE FRANCAISE DE RADIOLOGIE, PARIS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International </a:t>
            </a:r>
            <a:r>
              <a:rPr lang="en-US" sz="1600" dirty="0" smtClean="0">
                <a:solidFill>
                  <a:schemeClr val="bg1"/>
                </a:solidFill>
              </a:rPr>
              <a:t>Contributor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3" name="Picture 2" descr="A picture containing photo, water sport&#10;&#10;Description automatically generated">
            <a:extLst>
              <a:ext uri="{FF2B5EF4-FFF2-40B4-BE49-F238E27FC236}">
                <a16:creationId xmlns="" xmlns:a16="http://schemas.microsoft.com/office/drawing/2014/main" id="{0A80FA4E-4B6D-4106-A834-67AC6ECB8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76" y="829994"/>
            <a:ext cx="7543800" cy="50913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10F05057-A2A2-42BD-BD90-08EA2B9A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55535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AGGRESSION - BCC</a:t>
            </a:r>
          </a:p>
        </p:txBody>
      </p:sp>
    </p:spTree>
    <p:extLst>
      <p:ext uri="{BB962C8B-B14F-4D97-AF65-F5344CB8AC3E}">
        <p14:creationId xmlns:p14="http://schemas.microsoft.com/office/powerpoint/2010/main" val="871408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84633"/>
            <a:ext cx="10972800" cy="56942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SKIN GRAFT REJECTION BY RESIDUAL SCC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82610" y="595427"/>
            <a:ext cx="5826780" cy="5363275"/>
            <a:chOff x="3581400" y="1600200"/>
            <a:chExt cx="4817884" cy="4434634"/>
          </a:xfrm>
        </p:grpSpPr>
        <p:pic>
          <p:nvPicPr>
            <p:cNvPr id="1026" name="Picture 2" descr="E:\10-10 B_2_2.jpg"/>
            <p:cNvPicPr>
              <a:picLocks noChangeAspect="1" noChangeArrowheads="1"/>
            </p:cNvPicPr>
            <p:nvPr/>
          </p:nvPicPr>
          <p:blipFill>
            <a:blip r:embed="rId4" cstate="print"/>
            <a:srcRect l="20625" t="17500" r="24375" b="15000"/>
            <a:stretch>
              <a:fillRect/>
            </a:stretch>
          </p:blipFill>
          <p:spPr bwMode="auto">
            <a:xfrm>
              <a:off x="3581400" y="1600200"/>
              <a:ext cx="4817884" cy="4434634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4038601" y="4191000"/>
              <a:ext cx="598041" cy="305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TIBIA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181600" y="5638800"/>
              <a:ext cx="1756799" cy="305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GENICULATE ARTERY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27" y="228602"/>
            <a:ext cx="11970327" cy="108956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002060"/>
                </a:solidFill>
              </a:rPr>
              <a:t>ENDOMETRIOSIS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avascular cyst nodule and wall = no </a:t>
            </a:r>
            <a:r>
              <a:rPr lang="en-US" sz="2200" b="1" dirty="0" smtClean="0">
                <a:solidFill>
                  <a:srgbClr val="002060"/>
                </a:solidFill>
              </a:rPr>
              <a:t>cancer        </a:t>
            </a:r>
            <a:r>
              <a:rPr lang="en-US" sz="2200" b="1" dirty="0" smtClean="0">
                <a:solidFill>
                  <a:srgbClr val="002060"/>
                </a:solidFill>
              </a:rPr>
              <a:t>  </a:t>
            </a:r>
            <a:r>
              <a:rPr lang="en-US" sz="2200" b="1" dirty="0" smtClean="0">
                <a:solidFill>
                  <a:srgbClr val="002060"/>
                </a:solidFill>
              </a:rPr>
              <a:t>13</a:t>
            </a:r>
            <a:r>
              <a:rPr lang="en-US" sz="2200" b="1" dirty="0">
                <a:solidFill>
                  <a:srgbClr val="002060"/>
                </a:solidFill>
              </a:rPr>
              <a:t>% vascular pedicle to cyst = therapy marker</a:t>
            </a:r>
            <a:br>
              <a:rPr lang="en-US" sz="2200" b="1" dirty="0">
                <a:solidFill>
                  <a:srgbClr val="002060"/>
                </a:solidFill>
              </a:rPr>
            </a:br>
            <a:endParaRPr lang="en-US" sz="2200" b="1" dirty="0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86495" y="1080986"/>
            <a:ext cx="4319327" cy="4876800"/>
            <a:chOff x="1524001" y="1806574"/>
            <a:chExt cx="4319327" cy="4876800"/>
          </a:xfrm>
        </p:grpSpPr>
        <p:pic>
          <p:nvPicPr>
            <p:cNvPr id="4" name="Picture 3" descr="A close-up of ultrasound images&#10;&#10;Description automatically generated with low confidence">
              <a:extLst>
                <a:ext uri="{FF2B5EF4-FFF2-40B4-BE49-F238E27FC236}">
                  <a16:creationId xmlns="" xmlns:a16="http://schemas.microsoft.com/office/drawing/2014/main" id="{47801230-477A-ED3F-057C-56AEDDB7B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0348" r="1006"/>
            <a:stretch/>
          </p:blipFill>
          <p:spPr>
            <a:xfrm>
              <a:off x="1524001" y="1806574"/>
              <a:ext cx="4319327" cy="487680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E6BF9641-CD31-015F-E0E4-1D60F748B6D6}"/>
                </a:ext>
              </a:extLst>
            </p:cNvPr>
            <p:cNvSpPr/>
            <p:nvPr/>
          </p:nvSpPr>
          <p:spPr>
            <a:xfrm>
              <a:off x="2590800" y="2895600"/>
              <a:ext cx="3048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80836" y="1080986"/>
            <a:ext cx="4876800" cy="4930773"/>
            <a:chOff x="5791200" y="1752601"/>
            <a:chExt cx="4876800" cy="4930773"/>
          </a:xfrm>
        </p:grpSpPr>
        <p:pic>
          <p:nvPicPr>
            <p:cNvPr id="6" name="Picture 5" descr="A close-up of ultrasound images&#10;&#10;Description automatically generated with low confidence">
              <a:extLst>
                <a:ext uri="{FF2B5EF4-FFF2-40B4-BE49-F238E27FC236}">
                  <a16:creationId xmlns="" xmlns:a16="http://schemas.microsoft.com/office/drawing/2014/main" id="{E3759098-24D8-8ADC-9674-C10D84944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47" b="1"/>
            <a:stretch/>
          </p:blipFill>
          <p:spPr>
            <a:xfrm>
              <a:off x="5791200" y="1752601"/>
              <a:ext cx="4876800" cy="487679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A86BE3B-D6A2-0EA1-2C8F-65E77A2D8305}"/>
                </a:ext>
              </a:extLst>
            </p:cNvPr>
            <p:cNvSpPr txBox="1"/>
            <p:nvPr/>
          </p:nvSpPr>
          <p:spPr>
            <a:xfrm>
              <a:off x="8610601" y="4267200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pedicle to cyst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9911DF2-BB68-890A-799E-0F994C28D55D}"/>
                </a:ext>
              </a:extLst>
            </p:cNvPr>
            <p:cNvSpPr txBox="1"/>
            <p:nvPr/>
          </p:nvSpPr>
          <p:spPr>
            <a:xfrm>
              <a:off x="8686800" y="6314042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  3 D Image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07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AFC54990-FF34-4937-920D-6A5D132B80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55023" y="612424"/>
            <a:ext cx="10070276" cy="1192626"/>
          </a:xfrm>
        </p:spPr>
        <p:txBody>
          <a:bodyPr anchor="ctr">
            <a:no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</a:rPr>
              <a:t>DYNAMIC CONTRAST -ENHANCED ULTRASOUND (DCE-US) 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/>
            </a:r>
            <a:br>
              <a:rPr lang="en-US" altLang="en-US" sz="2800" b="1" dirty="0" smtClean="0">
                <a:solidFill>
                  <a:srgbClr val="002060"/>
                </a:solidFill>
              </a:rPr>
            </a:br>
            <a:r>
              <a:rPr lang="en-US" altLang="en-US" sz="2800" b="1" dirty="0" smtClean="0">
                <a:solidFill>
                  <a:srgbClr val="002060"/>
                </a:solidFill>
              </a:rPr>
              <a:t>AND </a:t>
            </a:r>
            <a:r>
              <a:rPr lang="en-US" altLang="en-US" sz="2800" b="1" dirty="0">
                <a:solidFill>
                  <a:srgbClr val="002060"/>
                </a:solidFill>
              </a:rPr>
              <a:t>MELANOMA: EARLY EVALUATION OF RESPONSE AFTER ISOLATED LIMB PERFUSION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564B412F-4239-45E3-A030-91F2A9D095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08166" y="2328718"/>
            <a:ext cx="8830919" cy="2718473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89" i="1" dirty="0"/>
              <a:t>L </a:t>
            </a:r>
            <a:r>
              <a:rPr lang="en-US" altLang="en-US" sz="2489" i="1" dirty="0" err="1"/>
              <a:t>Chami</a:t>
            </a:r>
            <a:r>
              <a:rPr lang="en-US" altLang="en-US" sz="2489" i="1" dirty="0"/>
              <a:t>*, A </a:t>
            </a:r>
            <a:r>
              <a:rPr lang="en-US" altLang="en-US" sz="2489" i="1" dirty="0" err="1"/>
              <a:t>Cavalcanti</a:t>
            </a:r>
            <a:r>
              <a:rPr lang="en-US" altLang="en-US" sz="2489" i="1" dirty="0"/>
              <a:t>**, B </a:t>
            </a:r>
            <a:r>
              <a:rPr lang="en-US" altLang="en-US" sz="2489" i="1" dirty="0" err="1"/>
              <a:t>Benatsou</a:t>
            </a:r>
            <a:r>
              <a:rPr lang="en-US" altLang="en-US" sz="2489" i="1" dirty="0"/>
              <a:t>*, </a:t>
            </a:r>
          </a:p>
          <a:p>
            <a:pPr>
              <a:lnSpc>
                <a:spcPct val="80000"/>
              </a:lnSpc>
            </a:pPr>
            <a:r>
              <a:rPr lang="en-US" altLang="en-US" sz="2489" i="1" dirty="0"/>
              <a:t>S </a:t>
            </a:r>
            <a:r>
              <a:rPr lang="en-US" altLang="en-US" sz="2489" i="1" dirty="0" err="1"/>
              <a:t>Koscielny</a:t>
            </a:r>
            <a:r>
              <a:rPr lang="en-US" altLang="en-US" sz="2489" i="1" dirty="0"/>
              <a:t>***, M </a:t>
            </a:r>
            <a:r>
              <a:rPr lang="en-US" altLang="en-US" sz="2489" i="1" dirty="0" err="1"/>
              <a:t>Chebil</a:t>
            </a:r>
            <a:r>
              <a:rPr lang="en-US" altLang="en-US" sz="2489" i="1" dirty="0"/>
              <a:t>* , N </a:t>
            </a:r>
            <a:r>
              <a:rPr lang="en-US" altLang="en-US" sz="2489" i="1" dirty="0" err="1"/>
              <a:t>Lassau</a:t>
            </a:r>
            <a:r>
              <a:rPr lang="en-US" altLang="en-US" sz="2489" i="1" dirty="0"/>
              <a:t>*</a:t>
            </a:r>
            <a:r>
              <a:rPr lang="en-US" altLang="en-US" sz="2489" i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n-US" altLang="en-US" sz="2489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489" i="1" dirty="0" err="1"/>
              <a:t>Institut</a:t>
            </a:r>
            <a:r>
              <a:rPr lang="en-US" altLang="en-US" sz="2489" i="1" dirty="0"/>
              <a:t> Gustave </a:t>
            </a:r>
            <a:r>
              <a:rPr lang="en-US" altLang="en-US" sz="2489" i="1" dirty="0" err="1"/>
              <a:t>Roussy</a:t>
            </a:r>
            <a:r>
              <a:rPr lang="en-US" altLang="en-US" sz="2489" i="1" dirty="0"/>
              <a:t>, Villejuif France</a:t>
            </a:r>
          </a:p>
          <a:p>
            <a:pPr algn="l">
              <a:lnSpc>
                <a:spcPct val="80000"/>
              </a:lnSpc>
            </a:pPr>
            <a:r>
              <a:rPr lang="en-US" altLang="en-US" dirty="0"/>
              <a:t>            </a:t>
            </a:r>
            <a:r>
              <a:rPr lang="en-US" altLang="en-US" sz="2844" dirty="0"/>
              <a:t>Imaging Department *; Surgical Department**; </a:t>
            </a:r>
          </a:p>
          <a:p>
            <a:pPr algn="l">
              <a:lnSpc>
                <a:spcPct val="80000"/>
              </a:lnSpc>
            </a:pPr>
            <a:r>
              <a:rPr lang="en-US" altLang="en-US" sz="2844" dirty="0"/>
              <a:t>                                      Statistics Unit***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33796" name="Rectangle 4">
            <a:extLst>
              <a:ext uri="{FF2B5EF4-FFF2-40B4-BE49-F238E27FC236}">
                <a16:creationId xmlns="" xmlns:a16="http://schemas.microsoft.com/office/drawing/2014/main" id="{4CB19B4F-8EBC-4C8F-BE85-4AA8724CD8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363086"/>
            <a:ext cx="7790745" cy="172014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altLang="en-US" sz="2844" dirty="0"/>
              <a:t>Mr L, 66 </a:t>
            </a:r>
            <a:r>
              <a:rPr lang="fr-FR" altLang="en-US" sz="2844" dirty="0" err="1"/>
              <a:t>yrs</a:t>
            </a:r>
            <a:r>
              <a:rPr lang="fr-FR" altLang="en-US" sz="2844" dirty="0"/>
              <a:t> right </a:t>
            </a:r>
            <a:r>
              <a:rPr lang="fr-FR" altLang="en-US" sz="2844" dirty="0" err="1"/>
              <a:t>ankle</a:t>
            </a:r>
            <a:r>
              <a:rPr lang="fr-FR" altLang="en-US" sz="2844" dirty="0"/>
              <a:t> </a:t>
            </a:r>
            <a:r>
              <a:rPr lang="fr-FR" altLang="en-US" sz="2844" dirty="0" err="1"/>
              <a:t>melanoma</a:t>
            </a:r>
            <a:r>
              <a:rPr lang="fr-FR" altLang="en-US" sz="2844" dirty="0"/>
              <a:t> (1997)</a:t>
            </a:r>
            <a:br>
              <a:rPr lang="fr-FR" altLang="en-US" sz="2844" dirty="0"/>
            </a:br>
            <a:r>
              <a:rPr lang="fr-FR" altLang="en-US" sz="2844" dirty="0"/>
              <a:t>local in transit </a:t>
            </a:r>
            <a:r>
              <a:rPr lang="fr-FR" altLang="en-US" sz="2844" dirty="0" err="1"/>
              <a:t>recurrent</a:t>
            </a:r>
            <a:r>
              <a:rPr lang="fr-FR" altLang="en-US" sz="2844" dirty="0"/>
              <a:t> </a:t>
            </a:r>
            <a:r>
              <a:rPr lang="fr-FR" altLang="en-US" sz="2844" dirty="0" err="1"/>
              <a:t>lesions</a:t>
            </a:r>
            <a:r>
              <a:rPr lang="fr-FR" altLang="en-US" sz="2844" dirty="0"/>
              <a:t> (2008) :</a:t>
            </a:r>
            <a:br>
              <a:rPr lang="fr-FR" altLang="en-US" sz="2844" dirty="0"/>
            </a:br>
            <a:r>
              <a:rPr lang="fr-FR" altLang="en-US" sz="2844" dirty="0" err="1"/>
              <a:t>responder</a:t>
            </a:r>
            <a:r>
              <a:rPr lang="fr-FR" altLang="en-US" sz="2844" dirty="0"/>
              <a:t> (</a:t>
            </a:r>
            <a:r>
              <a:rPr lang="fr-FR" altLang="en-US" sz="2844" dirty="0" err="1"/>
              <a:t>decrease</a:t>
            </a:r>
            <a:r>
              <a:rPr lang="fr-FR" altLang="en-US" sz="2844" dirty="0"/>
              <a:t> of volume&gt;50% </a:t>
            </a:r>
            <a:r>
              <a:rPr lang="fr-FR" altLang="en-US" sz="2844" dirty="0" err="1"/>
              <a:t>without</a:t>
            </a:r>
            <a:r>
              <a:rPr lang="fr-FR" altLang="en-US" sz="2844" dirty="0"/>
              <a:t> new </a:t>
            </a:r>
            <a:r>
              <a:rPr lang="fr-FR" altLang="en-US" sz="2844" dirty="0" err="1"/>
              <a:t>lesions</a:t>
            </a:r>
            <a:r>
              <a:rPr lang="fr-FR" altLang="en-US" sz="2844" dirty="0"/>
              <a:t>)</a:t>
            </a:r>
            <a:endParaRPr lang="fr-FR" altLang="en-US" sz="2489" dirty="0"/>
          </a:p>
        </p:txBody>
      </p:sp>
      <p:grpSp>
        <p:nvGrpSpPr>
          <p:cNvPr id="3" name="Group 2"/>
          <p:cNvGrpSpPr/>
          <p:nvPr/>
        </p:nvGrpSpPr>
        <p:grpSpPr>
          <a:xfrm>
            <a:off x="675191" y="2321111"/>
            <a:ext cx="10859963" cy="3687803"/>
            <a:chOff x="1179290" y="2671620"/>
            <a:chExt cx="9611639" cy="3263900"/>
          </a:xfrm>
        </p:grpSpPr>
        <p:pic>
          <p:nvPicPr>
            <p:cNvPr id="33797" name="Picture 5">
              <a:extLst>
                <a:ext uri="{FF2B5EF4-FFF2-40B4-BE49-F238E27FC236}">
                  <a16:creationId xmlns="" xmlns:a16="http://schemas.microsoft.com/office/drawing/2014/main" id="{6E564D5C-A22C-41A4-8883-1BFD1B83F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" t="12000" r="23904"/>
            <a:stretch>
              <a:fillRect/>
            </a:stretch>
          </p:blipFill>
          <p:spPr bwMode="auto">
            <a:xfrm>
              <a:off x="1179290" y="2671620"/>
              <a:ext cx="3725027" cy="326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798" name="Picture 6">
              <a:extLst>
                <a:ext uri="{FF2B5EF4-FFF2-40B4-BE49-F238E27FC236}">
                  <a16:creationId xmlns="" xmlns:a16="http://schemas.microsoft.com/office/drawing/2014/main" id="{71435138-841F-4833-B8DA-87C4E81CB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1" t="25583" r="37959"/>
            <a:stretch>
              <a:fillRect/>
            </a:stretch>
          </p:blipFill>
          <p:spPr bwMode="auto">
            <a:xfrm>
              <a:off x="7814929" y="2671620"/>
              <a:ext cx="2976000" cy="326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799" name="Text Box 7">
              <a:extLst>
                <a:ext uri="{FF2B5EF4-FFF2-40B4-BE49-F238E27FC236}">
                  <a16:creationId xmlns="" xmlns:a16="http://schemas.microsoft.com/office/drawing/2014/main" id="{26E03188-96F3-4AC0-8FDE-55DDEC372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3435" y="4798165"/>
              <a:ext cx="755335" cy="420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12810" eaLnBrk="0" hangingPunct="0"/>
              <a:r>
                <a:rPr lang="fr-FR" altLang="en-US" sz="2133">
                  <a:solidFill>
                    <a:srgbClr val="000000"/>
                  </a:solidFill>
                  <a:latin typeface="Times New Roman" panose="02020603050405020304" pitchFamily="18" charset="0"/>
                </a:rPr>
                <a:t>Man </a:t>
              </a:r>
            </a:p>
          </p:txBody>
        </p:sp>
        <p:pic>
          <p:nvPicPr>
            <p:cNvPr id="33800" name="Picture 8">
              <a:extLst>
                <a:ext uri="{FF2B5EF4-FFF2-40B4-BE49-F238E27FC236}">
                  <a16:creationId xmlns="" xmlns:a16="http://schemas.microsoft.com/office/drawing/2014/main" id="{D03A30CD-4F29-44DF-BEE3-E89AB15BA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0" t="20137" r="35945"/>
            <a:stretch>
              <a:fillRect/>
            </a:stretch>
          </p:blipFill>
          <p:spPr bwMode="auto">
            <a:xfrm>
              <a:off x="4944534" y="2671620"/>
              <a:ext cx="2827867" cy="326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01" name="Text Box 9">
              <a:extLst>
                <a:ext uri="{FF2B5EF4-FFF2-40B4-BE49-F238E27FC236}">
                  <a16:creationId xmlns="" xmlns:a16="http://schemas.microsoft.com/office/drawing/2014/main" id="{291C1041-85E0-41D3-95F9-4D836CBCE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7957" y="4822153"/>
              <a:ext cx="2031325" cy="420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12810" eaLnBrk="0" hangingPunct="0"/>
              <a:r>
                <a:rPr lang="fr-FR" altLang="en-US" sz="2133" dirty="0" err="1">
                  <a:latin typeface="Times New Roman" panose="02020603050405020304" pitchFamily="18" charset="0"/>
                </a:rPr>
                <a:t>Before</a:t>
              </a:r>
              <a:r>
                <a:rPr lang="fr-FR" altLang="en-US" sz="2133" dirty="0">
                  <a:latin typeface="Times New Roman" panose="02020603050405020304" pitchFamily="18" charset="0"/>
                </a:rPr>
                <a:t> </a:t>
              </a:r>
              <a:r>
                <a:rPr lang="fr-FR" altLang="en-US" sz="2133" dirty="0" err="1">
                  <a:latin typeface="Times New Roman" panose="02020603050405020304" pitchFamily="18" charset="0"/>
                </a:rPr>
                <a:t>treatment</a:t>
              </a:r>
              <a:endParaRPr lang="fr-FR" altLang="en-US" sz="2133" dirty="0">
                <a:latin typeface="Times New Roman" panose="02020603050405020304" pitchFamily="18" charset="0"/>
              </a:endParaRPr>
            </a:p>
          </p:txBody>
        </p:sp>
        <p:sp>
          <p:nvSpPr>
            <p:cNvPr id="33802" name="Text Box 10">
              <a:extLst>
                <a:ext uri="{FF2B5EF4-FFF2-40B4-BE49-F238E27FC236}">
                  <a16:creationId xmlns="" xmlns:a16="http://schemas.microsoft.com/office/drawing/2014/main" id="{06E5995A-CBFF-4E57-AA5A-6D6DE3402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5946" y="4822153"/>
              <a:ext cx="671979" cy="420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12810" eaLnBrk="0" hangingPunct="0"/>
              <a:r>
                <a:rPr lang="fr-FR" altLang="en-US" sz="2133" dirty="0">
                  <a:latin typeface="Times New Roman" panose="02020603050405020304" pitchFamily="18" charset="0"/>
                </a:rPr>
                <a:t>D+7</a:t>
              </a:r>
            </a:p>
          </p:txBody>
        </p:sp>
        <p:sp>
          <p:nvSpPr>
            <p:cNvPr id="33803" name="Text Box 11">
              <a:extLst>
                <a:ext uri="{FF2B5EF4-FFF2-40B4-BE49-F238E27FC236}">
                  <a16:creationId xmlns="" xmlns:a16="http://schemas.microsoft.com/office/drawing/2014/main" id="{9E96672B-6064-45B5-99E7-787A9CF4B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3802" y="4885654"/>
              <a:ext cx="1192955" cy="420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12810" eaLnBrk="0" hangingPunct="0"/>
              <a:r>
                <a:rPr lang="fr-FR" altLang="en-US" sz="2133" dirty="0">
                  <a:latin typeface="Times New Roman" panose="02020603050405020304" pitchFamily="18" charset="0"/>
                </a:rPr>
                <a:t>3 </a:t>
              </a:r>
              <a:r>
                <a:rPr lang="fr-FR" altLang="en-US" sz="2133" dirty="0" err="1">
                  <a:latin typeface="Times New Roman" panose="02020603050405020304" pitchFamily="18" charset="0"/>
                </a:rPr>
                <a:t>months</a:t>
              </a:r>
              <a:endParaRPr lang="fr-FR" altLang="en-US" sz="2133" dirty="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2" name="Picture 1" descr="RI-WS-16_Page_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31913"/>
            <a:ext cx="769620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FB9AA08-BA30-4A13-AA46-AD7F9AD18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3333" r="1112" b="35556"/>
          <a:stretch/>
        </p:blipFill>
        <p:spPr>
          <a:xfrm>
            <a:off x="1733797" y="652404"/>
            <a:ext cx="8458146" cy="4814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05FD25-33BD-4C3B-B268-0F6CC39F4BFA}"/>
              </a:ext>
            </a:extLst>
          </p:cNvPr>
          <p:cNvSpPr txBox="1"/>
          <p:nvPr/>
        </p:nvSpPr>
        <p:spPr>
          <a:xfrm>
            <a:off x="2541319" y="120904"/>
            <a:ext cx="8187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ULTRASOUND GUIDED R-F TUMOR ABLATION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9E19EC-4600-4CC9-82CF-3509FAB81F87}"/>
              </a:ext>
            </a:extLst>
          </p:cNvPr>
          <p:cNvSpPr txBox="1"/>
          <p:nvPr/>
        </p:nvSpPr>
        <p:spPr>
          <a:xfrm>
            <a:off x="1327965" y="5550982"/>
            <a:ext cx="926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 THERMAL ABLATION BY CT, ULTRASOUND, MRI USED WORLD-WIDE</a:t>
            </a:r>
          </a:p>
        </p:txBody>
      </p:sp>
    </p:spTree>
    <p:extLst>
      <p:ext uri="{BB962C8B-B14F-4D97-AF65-F5344CB8AC3E}">
        <p14:creationId xmlns:p14="http://schemas.microsoft.com/office/powerpoint/2010/main" val="34821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351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POSTOP LYMPHOCELE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1" y="5049343"/>
            <a:ext cx="8296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000" b="1" dirty="0">
                <a:solidFill>
                  <a:srgbClr val="002060"/>
                </a:solidFill>
              </a:rPr>
              <a:t>NOTE  ADJACENT  BRANCH  OF  BRACHIAL  ARTERY  </a:t>
            </a:r>
            <a:r>
              <a:rPr lang="en-US" sz="2000" b="1" dirty="0">
                <a:solidFill>
                  <a:srgbClr val="FF0000"/>
                </a:solidFill>
              </a:rPr>
              <a:t>RED ARROW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CAUSES FALSE POSITIVE ON SNLB SCINTOGRAPHY</a:t>
            </a:r>
          </a:p>
        </p:txBody>
      </p:sp>
      <p:pic>
        <p:nvPicPr>
          <p:cNvPr id="4" name="Picture 3" descr="EVANS CHRISTOPHER SKIN 11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337" y="988762"/>
            <a:ext cx="3241046" cy="3802083"/>
          </a:xfrm>
          <a:prstGeom prst="rect">
            <a:avLst/>
          </a:prstGeom>
        </p:spPr>
      </p:pic>
      <p:pic>
        <p:nvPicPr>
          <p:cNvPr id="3" name="Picture 2" descr="EVANS_4.jpg"/>
          <p:cNvPicPr>
            <a:picLocks noChangeAspect="1"/>
          </p:cNvPicPr>
          <p:nvPr/>
        </p:nvPicPr>
        <p:blipFill>
          <a:blip r:embed="rId5" cstate="print"/>
          <a:srcRect t="58912"/>
          <a:stretch>
            <a:fillRect/>
          </a:stretch>
        </p:blipFill>
        <p:spPr>
          <a:xfrm>
            <a:off x="6830054" y="988762"/>
            <a:ext cx="4966590" cy="380208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0257705" y="4247690"/>
            <a:ext cx="181052" cy="4526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13508" y="2618227"/>
            <a:ext cx="879317" cy="3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CYST</a:t>
            </a:r>
          </a:p>
        </p:txBody>
      </p:sp>
      <p:pic>
        <p:nvPicPr>
          <p:cNvPr id="1026" name="Picture 2" descr="C:\Users\maryann.CANCERSCAN\AppData\Local\Microsoft\Windows\Temporary Internet Files\Content.Outlook\3T1GW20K\Evans 1.jpg"/>
          <p:cNvPicPr>
            <a:picLocks noChangeAspect="1" noChangeArrowheads="1"/>
          </p:cNvPicPr>
          <p:nvPr/>
        </p:nvPicPr>
        <p:blipFill>
          <a:blip r:embed="rId6" cstate="print"/>
          <a:srcRect l="31830" t="8912" r="21645" b="35650"/>
          <a:stretch>
            <a:fillRect/>
          </a:stretch>
        </p:blipFill>
        <p:spPr bwMode="auto">
          <a:xfrm>
            <a:off x="3692818" y="988762"/>
            <a:ext cx="3077877" cy="3802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GLOMUS TUMOR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ERYTHRONYCHIA 5 YRS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1616" y="1698171"/>
            <a:ext cx="11612292" cy="3712029"/>
            <a:chOff x="894606" y="2286000"/>
            <a:chExt cx="9773394" cy="3124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0" t="18889" r="11667" b="26667"/>
            <a:stretch/>
          </p:blipFill>
          <p:spPr>
            <a:xfrm>
              <a:off x="894606" y="2286000"/>
              <a:ext cx="3276600" cy="3124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t="35212" r="10000" b="30985"/>
            <a:stretch/>
          </p:blipFill>
          <p:spPr>
            <a:xfrm>
              <a:off x="4267200" y="2286000"/>
              <a:ext cx="6400800" cy="31242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6400800" y="3657600"/>
              <a:ext cx="304800" cy="381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562600" y="3657600"/>
              <a:ext cx="304800" cy="381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453419" y="2417802"/>
              <a:ext cx="5106120" cy="310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CURVILINEAR </a:t>
              </a:r>
              <a:r>
                <a:rPr lang="en-US" dirty="0" smtClean="0">
                  <a:solidFill>
                    <a:srgbClr val="FFFF00"/>
                  </a:solidFill>
                </a:rPr>
                <a:t>BONY </a:t>
              </a:r>
              <a:r>
                <a:rPr lang="en-US" dirty="0">
                  <a:solidFill>
                    <a:srgbClr val="FFFF00"/>
                  </a:solidFill>
                </a:rPr>
                <a:t>REMODELLING     </a:t>
              </a:r>
              <a:r>
                <a:rPr lang="en-US" dirty="0" smtClean="0">
                  <a:solidFill>
                    <a:srgbClr val="FFFF00"/>
                  </a:solidFill>
                </a:rPr>
                <a:t>                        HYPEREMIA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41478" y="4814775"/>
            <a:ext cx="570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	</a:t>
            </a:r>
            <a:r>
              <a:rPr lang="en-US" b="1" dirty="0"/>
              <a:t>SONOGRAM                            DOPPLER SCAN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58561" y="97399"/>
            <a:ext cx="10972800" cy="66651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NAIL HEMATOMA?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13281" y="734412"/>
            <a:ext cx="8828030" cy="5352924"/>
            <a:chOff x="1913281" y="734412"/>
            <a:chExt cx="8828030" cy="5352924"/>
          </a:xfrm>
        </p:grpSpPr>
        <p:grpSp>
          <p:nvGrpSpPr>
            <p:cNvPr id="6" name="Group 5"/>
            <p:cNvGrpSpPr/>
            <p:nvPr/>
          </p:nvGrpSpPr>
          <p:grpSpPr>
            <a:xfrm>
              <a:off x="1913281" y="734412"/>
              <a:ext cx="8828030" cy="5352924"/>
              <a:chOff x="1900816" y="1664898"/>
              <a:chExt cx="8084103" cy="490184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91" t="11149" r="19500" b="14521"/>
              <a:stretch/>
            </p:blipFill>
            <p:spPr>
              <a:xfrm rot="10800000">
                <a:off x="6212299" y="1664898"/>
                <a:ext cx="3756773" cy="2408237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00" t="22365" r="13995" b="35525"/>
              <a:stretch/>
            </p:blipFill>
            <p:spPr>
              <a:xfrm>
                <a:off x="6212300" y="4128339"/>
                <a:ext cx="3772619" cy="24384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315200" y="4251813"/>
                <a:ext cx="2196665" cy="310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Absent Blood Flow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315200" y="5032228"/>
                <a:ext cx="1463978" cy="590729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92444" y="6079859"/>
                <a:ext cx="1713356" cy="33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Peripheral Vessels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8305800" y="5943600"/>
                <a:ext cx="0" cy="381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2" descr="H:\DERMATOLOGIC ULTRASOUND BOOK CLINICAL IMAGES\NAIL 2\CHAPTER WORTSMAN NAIL FIGURES 1\FIG 54A JPEG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0816" y="1666649"/>
                <a:ext cx="4257112" cy="2406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H:\DERMATOLOGIC ULTRASOUND BOOK CLINICAL IMAGES\NAIL 2\CHAPTER WORTSMAN NAIL FIGURES 1\FIG 54C  JPEG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0816" y="4128339"/>
                <a:ext cx="4257112" cy="243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286000" y="4343400"/>
                <a:ext cx="2149857" cy="33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Tumor Arteries &amp; Veins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321446" y="758981"/>
              <a:ext cx="7647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MALIGNANT MELANOMA                  </a:t>
              </a:r>
              <a:r>
                <a:rPr lang="en-US" b="1" dirty="0" smtClean="0"/>
                <a:t>                   SOCCER </a:t>
              </a:r>
              <a:r>
                <a:rPr lang="en-US" b="1" dirty="0"/>
                <a:t>PLAYER FORGOT INJURY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777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40933" y="1032835"/>
            <a:ext cx="9119310" cy="5022967"/>
            <a:chOff x="1540933" y="925960"/>
            <a:chExt cx="9119310" cy="5022967"/>
          </a:xfrm>
        </p:grpSpPr>
        <p:pic>
          <p:nvPicPr>
            <p:cNvPr id="16386" name="Picture 4" descr="1 011"/>
            <p:cNvPicPr>
              <a:picLocks noChangeAspect="1" noChangeArrowheads="1"/>
            </p:cNvPicPr>
            <p:nvPr/>
          </p:nvPicPr>
          <p:blipFill>
            <a:blip r:embed="rId4" cstate="print"/>
            <a:srcRect l="18529" t="25294" r="20294" b="24118"/>
            <a:stretch>
              <a:fillRect/>
            </a:stretch>
          </p:blipFill>
          <p:spPr bwMode="auto">
            <a:xfrm>
              <a:off x="1540933" y="3443770"/>
              <a:ext cx="4368345" cy="2505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7" name="Picture 5" descr="STER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2200" y="3429273"/>
              <a:ext cx="4225121" cy="251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Picture 7" descr="STERN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89133" y="925960"/>
              <a:ext cx="4225121" cy="237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10" descr="ster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57866" y="925961"/>
              <a:ext cx="4368345" cy="237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Text Box 11"/>
            <p:cNvSpPr txBox="1">
              <a:spLocks noChangeArrowheads="1"/>
            </p:cNvSpPr>
            <p:nvPr/>
          </p:nvSpPr>
          <p:spPr bwMode="auto">
            <a:xfrm>
              <a:off x="7222679" y="2820263"/>
              <a:ext cx="28919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/>
                <a:t>2D LINEAR </a:t>
              </a:r>
              <a:r>
                <a:rPr lang="en-US" b="1" dirty="0" smtClean="0"/>
                <a:t>SONOGRAM</a:t>
              </a:r>
              <a:endParaRPr lang="en-US" b="1" dirty="0"/>
            </a:p>
          </p:txBody>
        </p:sp>
        <p:sp>
          <p:nvSpPr>
            <p:cNvPr id="16392" name="Text Box 12"/>
            <p:cNvSpPr txBox="1">
              <a:spLocks noChangeArrowheads="1"/>
            </p:cNvSpPr>
            <p:nvPr/>
          </p:nvSpPr>
          <p:spPr bwMode="auto">
            <a:xfrm>
              <a:off x="7084964" y="5579594"/>
              <a:ext cx="35752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/>
                <a:t>3D CORONAL SONOGRAM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E7B521F0-978B-4D61-A335-87D4C82C6EE5}"/>
                </a:ext>
              </a:extLst>
            </p:cNvPr>
            <p:cNvSpPr/>
            <p:nvPr/>
          </p:nvSpPr>
          <p:spPr>
            <a:xfrm>
              <a:off x="3076931" y="2229618"/>
              <a:ext cx="520816" cy="4747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083012" y="94964"/>
            <a:ext cx="98779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INTRADERMAL FOREIGN BODY MIMICKING PLANTAR WART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NON RADIO-OPAQUE WOOD MEASURING 0.4 X 3.1 MM</a:t>
            </a:r>
          </a:p>
        </p:txBody>
      </p:sp>
    </p:spTree>
    <p:extLst>
      <p:ext uri="{BB962C8B-B14F-4D97-AF65-F5344CB8AC3E}">
        <p14:creationId xmlns:p14="http://schemas.microsoft.com/office/powerpoint/2010/main" val="292212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1200" y="235371"/>
            <a:ext cx="8229600" cy="5331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METASTATIC MELANOMA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81299" y="788219"/>
            <a:ext cx="8429501" cy="5268439"/>
            <a:chOff x="1781299" y="788219"/>
            <a:chExt cx="8429501" cy="526843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9688" t="10674" r="6563" b="33147"/>
            <a:stretch/>
          </p:blipFill>
          <p:spPr bwMode="auto">
            <a:xfrm>
              <a:off x="1781299" y="788219"/>
              <a:ext cx="8429501" cy="5268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extBox 3"/>
            <p:cNvSpPr txBox="1"/>
            <p:nvPr/>
          </p:nvSpPr>
          <p:spPr>
            <a:xfrm>
              <a:off x="2856890" y="1364403"/>
              <a:ext cx="2722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95000"/>
                    </a:schemeClr>
                  </a:solidFill>
                </a:rPr>
                <a:t>      SHAVE BIOPSY</a:t>
              </a:r>
            </a:p>
            <a:p>
              <a:r>
                <a:rPr lang="en-US" b="1" dirty="0">
                  <a:solidFill>
                    <a:schemeClr val="tx1">
                      <a:lumMod val="95000"/>
                    </a:schemeClr>
                  </a:solidFill>
                </a:rPr>
                <a:t>             PLANE</a:t>
              </a:r>
              <a:endParaRPr lang="en-US" sz="3200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0665" y="4659369"/>
              <a:ext cx="1857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DEEP 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METASTASIS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25254" y="5687326"/>
              <a:ext cx="4900893" cy="369332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   NODE OUTSIDE SHAVE OR PUNCH BIOPSY FIELD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954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TAIL SIGN OF MELANOMA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98382" y="952500"/>
            <a:ext cx="8312418" cy="5052646"/>
            <a:chOff x="2209800" y="1066800"/>
            <a:chExt cx="7772400" cy="4724400"/>
          </a:xfrm>
        </p:grpSpPr>
        <p:pic>
          <p:nvPicPr>
            <p:cNvPr id="2050" name="Picture 2" descr="C:\Users\maryann.CANCERSCAN\Documents\EUROSON\FIG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9800" y="1066800"/>
              <a:ext cx="7772400" cy="47244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2700538" y="5318373"/>
              <a:ext cx="7095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66"/>
                  </a:solidFill>
                </a:rPr>
                <a:t>DISTINCTIVE ULTRASOUND IMAGE PATTERN OF IN TRANSIT METASTASES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57400" y="88283"/>
            <a:ext cx="8229600" cy="890649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BIOPSY AXILLARY NODE 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AVOID  8 CC  NECROTIC  AREA</a:t>
            </a:r>
          </a:p>
        </p:txBody>
      </p:sp>
      <p:pic>
        <p:nvPicPr>
          <p:cNvPr id="11" name="Picture 10" descr="BOTTOM 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1428" y="978932"/>
            <a:ext cx="4119372" cy="2864375"/>
          </a:xfrm>
          <a:prstGeom prst="rect">
            <a:avLst/>
          </a:prstGeom>
        </p:spPr>
      </p:pic>
      <p:pic>
        <p:nvPicPr>
          <p:cNvPr id="10" name="Picture 9" descr="TOP LEFT.jpg"/>
          <p:cNvPicPr>
            <a:picLocks noChangeAspect="1"/>
          </p:cNvPicPr>
          <p:nvPr/>
        </p:nvPicPr>
        <p:blipFill>
          <a:blip r:embed="rId5" cstate="print"/>
          <a:srcRect t="10667" r="5890" b="16000"/>
          <a:stretch>
            <a:fillRect/>
          </a:stretch>
        </p:blipFill>
        <p:spPr>
          <a:xfrm>
            <a:off x="2129028" y="978933"/>
            <a:ext cx="3962400" cy="2810049"/>
          </a:xfrm>
          <a:prstGeom prst="rect">
            <a:avLst/>
          </a:prstGeom>
        </p:spPr>
      </p:pic>
      <p:pic>
        <p:nvPicPr>
          <p:cNvPr id="12" name="Picture 11" descr="DSC010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9028" y="3566254"/>
            <a:ext cx="4038600" cy="2537663"/>
          </a:xfrm>
          <a:prstGeom prst="rect">
            <a:avLst/>
          </a:prstGeom>
        </p:spPr>
      </p:pic>
      <p:pic>
        <p:nvPicPr>
          <p:cNvPr id="14" name="Picture 13" descr="GRAPH1.jpg"/>
          <p:cNvPicPr>
            <a:picLocks noChangeAspect="1"/>
          </p:cNvPicPr>
          <p:nvPr/>
        </p:nvPicPr>
        <p:blipFill>
          <a:blip r:embed="rId7" cstate="print"/>
          <a:srcRect t="11327" r="27857"/>
          <a:stretch>
            <a:fillRect/>
          </a:stretch>
        </p:blipFill>
        <p:spPr>
          <a:xfrm>
            <a:off x="6167628" y="3576527"/>
            <a:ext cx="4038600" cy="252738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67228" y="1259753"/>
            <a:ext cx="3124200" cy="22465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3428" y="1259753"/>
            <a:ext cx="3276600" cy="22465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1428" y="1119343"/>
            <a:ext cx="118494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charset="0"/>
              </a:rPr>
              <a:t>Vessel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charset="0"/>
              </a:rPr>
              <a:t>Density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charset="0"/>
              </a:rPr>
              <a:t>27%</a:t>
            </a:r>
            <a:endParaRPr lang="en-US" b="1"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0029" y="2944679"/>
            <a:ext cx="232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charset="0"/>
              </a:rPr>
              <a:t>Vessel Density  1 %</a:t>
            </a:r>
            <a:endParaRPr lang="en-US" b="1" dirty="0"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10228" y="1400164"/>
            <a:ext cx="1752600" cy="1193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29628" y="2312832"/>
            <a:ext cx="2133600" cy="1193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444228" y="3646732"/>
            <a:ext cx="685800" cy="351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06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2868" y="249845"/>
            <a:ext cx="7772400" cy="81840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MERKEL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b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PET/CT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856D50-9726-4C08-950A-75F412FFC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7334" r="18000" b="55333"/>
          <a:stretch/>
        </p:blipFill>
        <p:spPr>
          <a:xfrm>
            <a:off x="6476964" y="1472540"/>
            <a:ext cx="5349099" cy="4217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7C3022-DAD6-4B3B-86E3-0B39C70A6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40001" r="11667" b="5554"/>
          <a:stretch/>
        </p:blipFill>
        <p:spPr>
          <a:xfrm>
            <a:off x="205012" y="1472541"/>
            <a:ext cx="6172037" cy="421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12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52600" y="-149270"/>
            <a:ext cx="87630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INFLAMMATORY ADENOPATHY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5662" y="604694"/>
            <a:ext cx="591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AXILLARY  NODE  ENLARGING  AFTER  BEE  STINGS  TO  ARM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6666" r="23437" b="4838"/>
          <a:stretch/>
        </p:blipFill>
        <p:spPr>
          <a:xfrm>
            <a:off x="6189140" y="983479"/>
            <a:ext cx="5343284" cy="5071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16666" r="20312" b="2084"/>
          <a:stretch/>
        </p:blipFill>
        <p:spPr>
          <a:xfrm>
            <a:off x="683427" y="983479"/>
            <a:ext cx="5450673" cy="5061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4489" y="5330558"/>
            <a:ext cx="1257722" cy="438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RIB CAGE</a:t>
            </a:r>
          </a:p>
        </p:txBody>
      </p:sp>
    </p:spTree>
    <p:extLst>
      <p:ext uri="{BB962C8B-B14F-4D97-AF65-F5344CB8AC3E}">
        <p14:creationId xmlns:p14="http://schemas.microsoft.com/office/powerpoint/2010/main" val="399000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26854" r="27917" b="14256"/>
          <a:stretch/>
        </p:blipFill>
        <p:spPr>
          <a:xfrm>
            <a:off x="2971799" y="718873"/>
            <a:ext cx="6184075" cy="5362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6016" y="195653"/>
            <a:ext cx="8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PSORIASIS TREATMENT FOLLOW-UP</a:t>
            </a:r>
          </a:p>
        </p:txBody>
      </p:sp>
    </p:spTree>
    <p:extLst>
      <p:ext uri="{BB962C8B-B14F-4D97-AF65-F5344CB8AC3E}">
        <p14:creationId xmlns:p14="http://schemas.microsoft.com/office/powerpoint/2010/main" val="137309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2D79B0-8207-4CCF-A1B0-1035CA81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913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EN FACE OCT PSORIASIS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53793" y="859553"/>
            <a:ext cx="8844220" cy="5108787"/>
            <a:chOff x="1691334" y="1051439"/>
            <a:chExt cx="8512031" cy="491690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ACE2BB7-F24F-4A95-A9AA-4A8CF1489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85" t="10327" r="12716" b="30662"/>
            <a:stretch/>
          </p:blipFill>
          <p:spPr>
            <a:xfrm>
              <a:off x="3345365" y="1061378"/>
              <a:ext cx="6858000" cy="49069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CA57204-E93A-40EF-8A52-3741ABD40AC9}"/>
                </a:ext>
              </a:extLst>
            </p:cNvPr>
            <p:cNvSpPr txBox="1"/>
            <p:nvPr/>
          </p:nvSpPr>
          <p:spPr>
            <a:xfrm>
              <a:off x="1691334" y="1051439"/>
              <a:ext cx="1421799" cy="480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PRE RX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VESSEL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DENSITY</a:t>
              </a:r>
            </a:p>
            <a:p>
              <a:endParaRPr lang="en-US" b="1" dirty="0">
                <a:solidFill>
                  <a:srgbClr val="002060"/>
                </a:solidFill>
              </a:endParaRPr>
            </a:p>
            <a:p>
              <a:endParaRPr lang="en-US" b="1" dirty="0">
                <a:solidFill>
                  <a:srgbClr val="002060"/>
                </a:solidFill>
              </a:endParaRPr>
            </a:p>
            <a:p>
              <a:endParaRPr lang="en-US" b="1" dirty="0">
                <a:solidFill>
                  <a:srgbClr val="002060"/>
                </a:solidFill>
              </a:endParaRPr>
            </a:p>
            <a:p>
              <a:r>
                <a:rPr lang="en-US" b="1" dirty="0">
                  <a:solidFill>
                    <a:srgbClr val="002060"/>
                  </a:solidFill>
                </a:rPr>
                <a:t>PRE RX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CELL MATRIX</a:t>
              </a:r>
            </a:p>
            <a:p>
              <a:endParaRPr lang="en-US" b="1" dirty="0">
                <a:solidFill>
                  <a:srgbClr val="002060"/>
                </a:solidFill>
              </a:endParaRPr>
            </a:p>
            <a:p>
              <a:endParaRPr lang="en-US" b="1" dirty="0">
                <a:solidFill>
                  <a:srgbClr val="002060"/>
                </a:solidFill>
              </a:endParaRPr>
            </a:p>
            <a:p>
              <a:r>
                <a:rPr lang="en-US" b="1" dirty="0">
                  <a:solidFill>
                    <a:srgbClr val="002060"/>
                  </a:solidFill>
                </a:rPr>
                <a:t>POST RX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VESSEL</a:t>
              </a:r>
            </a:p>
            <a:p>
              <a:endParaRPr lang="en-US" b="1" dirty="0">
                <a:solidFill>
                  <a:srgbClr val="002060"/>
                </a:solidFill>
              </a:endParaRPr>
            </a:p>
            <a:p>
              <a:endParaRPr lang="en-US" b="1" dirty="0">
                <a:solidFill>
                  <a:srgbClr val="002060"/>
                </a:solidFill>
              </a:endParaRPr>
            </a:p>
            <a:p>
              <a:r>
                <a:rPr lang="en-US" b="1" dirty="0">
                  <a:solidFill>
                    <a:srgbClr val="002060"/>
                  </a:solidFill>
                </a:rPr>
                <a:t>POST RX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CELL MATRIX</a:t>
              </a:r>
            </a:p>
            <a:p>
              <a:endParaRPr lang="en-US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743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2100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VASCULAR METASTASIS </a:t>
            </a:r>
            <a:r>
              <a:rPr lang="en-US" sz="2800" b="1" dirty="0" smtClean="0">
                <a:solidFill>
                  <a:srgbClr val="002060"/>
                </a:solidFill>
              </a:rPr>
              <a:t>(ON </a:t>
            </a:r>
            <a:r>
              <a:rPr lang="en-US" sz="2800" b="1" dirty="0">
                <a:solidFill>
                  <a:srgbClr val="002060"/>
                </a:solidFill>
              </a:rPr>
              <a:t>BIOLOGIC THERAPY)</a:t>
            </a:r>
          </a:p>
        </p:txBody>
      </p:sp>
      <p:pic>
        <p:nvPicPr>
          <p:cNvPr id="4" name="Picture 3" descr="10-3 B_2_9.jpg"/>
          <p:cNvPicPr>
            <a:picLocks noChangeAspect="1"/>
          </p:cNvPicPr>
          <p:nvPr/>
        </p:nvPicPr>
        <p:blipFill>
          <a:blip r:embed="rId4" cstate="print"/>
          <a:srcRect t="34375" b="15625"/>
          <a:stretch>
            <a:fillRect/>
          </a:stretch>
        </p:blipFill>
        <p:spPr>
          <a:xfrm>
            <a:off x="6019800" y="1318006"/>
            <a:ext cx="5238008" cy="4092194"/>
          </a:xfrm>
          <a:prstGeom prst="rect">
            <a:avLst/>
          </a:prstGeom>
        </p:spPr>
      </p:pic>
      <p:pic>
        <p:nvPicPr>
          <p:cNvPr id="1026" name="Picture 2" descr="E:\10-3 B_2_2.jpg"/>
          <p:cNvPicPr>
            <a:picLocks noChangeAspect="1" noChangeArrowheads="1"/>
          </p:cNvPicPr>
          <p:nvPr/>
        </p:nvPicPr>
        <p:blipFill>
          <a:blip r:embed="rId5" cstate="print"/>
          <a:srcRect t="6250" b="25000"/>
          <a:stretch>
            <a:fillRect/>
          </a:stretch>
        </p:blipFill>
        <p:spPr bwMode="auto">
          <a:xfrm>
            <a:off x="738457" y="1324588"/>
            <a:ext cx="5198218" cy="40856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78335" y="5582230"/>
            <a:ext cx="828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NOTE VASCULAR CONNECTING VESSEL FROM SUBCLAVIAN ARTERY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610600" y="3810000"/>
            <a:ext cx="1066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2504" y="78322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CLINICAL EXAM = LIPOMA SUBCLAVICULAR </a:t>
            </a:r>
            <a:r>
              <a:rPr lang="en-US" b="1" dirty="0" smtClean="0">
                <a:solidFill>
                  <a:srgbClr val="002060"/>
                </a:solidFill>
              </a:rPr>
              <a:t>LOCATION       PATHOLOGY=FOLLICULAR </a:t>
            </a:r>
            <a:r>
              <a:rPr lang="en-US" b="1" dirty="0">
                <a:solidFill>
                  <a:srgbClr val="002060"/>
                </a:solidFill>
              </a:rPr>
              <a:t>LYMPHOMA “FLORID TYPE”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00200" y="222882"/>
            <a:ext cx="9067800" cy="84164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002060"/>
                </a:solidFill>
              </a:rPr>
              <a:t>DERMATOBIA HOMINIS MYIASIS</a:t>
            </a:r>
            <a:r>
              <a:rPr lang="en-US" sz="4000" b="1" dirty="0">
                <a:solidFill>
                  <a:srgbClr val="002060"/>
                </a:solidFill>
              </a:rPr>
              <a:t/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HUMAN BOTFLY CAUSES PARASITIC SUBDERMAL INFESTATION</a:t>
            </a:r>
            <a:endParaRPr lang="en-US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374" y="1147143"/>
            <a:ext cx="745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DOPPLER CAN SHOW MOTION OF LARVA VERIFYING VIABILITY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56956" y="1499594"/>
            <a:ext cx="6095478" cy="4597006"/>
            <a:chOff x="2971800" y="1752600"/>
            <a:chExt cx="5760000" cy="434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752600"/>
              <a:ext cx="5760000" cy="43440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696200" y="2590800"/>
              <a:ext cx="228600" cy="762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9301816" y="3798097"/>
            <a:ext cx="1965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LARVAL IMAGE</a:t>
            </a:r>
          </a:p>
          <a:p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LONGITUDINAL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91838"/>
            <a:ext cx="7772400" cy="41702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HYPERTROPHIC SCAR NECK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6736EF-19EA-410C-80E0-F935F66C2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 b="54149"/>
          <a:stretch/>
        </p:blipFill>
        <p:spPr>
          <a:xfrm>
            <a:off x="5244937" y="1025878"/>
            <a:ext cx="6821284" cy="5013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83A6F7-1BE9-4100-B760-A9DDEAAD0751}"/>
              </a:ext>
            </a:extLst>
          </p:cNvPr>
          <p:cNvSpPr txBox="1"/>
          <p:nvPr/>
        </p:nvSpPr>
        <p:spPr>
          <a:xfrm>
            <a:off x="1600200" y="60885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       MULTIPLANAR  RECONSTRUCTION  AT 22 MH OF2.1MM SCAR  (below)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0646" y="1025878"/>
            <a:ext cx="4873663" cy="5013799"/>
            <a:chOff x="1523999" y="1649776"/>
            <a:chExt cx="4267203" cy="438990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FBEB70D-C54E-45B9-83EB-A5D3446A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9044" r="63197" b="45054"/>
            <a:stretch/>
          </p:blipFill>
          <p:spPr>
            <a:xfrm>
              <a:off x="1523999" y="1649776"/>
              <a:ext cx="4267201" cy="43899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621259E-C8E8-42E0-BA82-FDB9F9F69E0C}"/>
                </a:ext>
              </a:extLst>
            </p:cNvPr>
            <p:cNvSpPr txBox="1"/>
            <p:nvPr/>
          </p:nvSpPr>
          <p:spPr>
            <a:xfrm>
              <a:off x="2804161" y="2663925"/>
              <a:ext cx="2987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00"/>
                  </a:solidFill>
                  <a:latin typeface="Arial" charset="0"/>
                </a:rPr>
                <a:t>Skin                     Scar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3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8247" y="183152"/>
            <a:ext cx="10972800" cy="52409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FOREIGN BODY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3710" y="707244"/>
            <a:ext cx="10120145" cy="4974309"/>
            <a:chOff x="1676400" y="1524000"/>
            <a:chExt cx="8991601" cy="4419601"/>
          </a:xfrm>
        </p:grpSpPr>
        <p:pic>
          <p:nvPicPr>
            <p:cNvPr id="1026" name="Picture 2" descr="E:\DCIM\101MSDCF\DSC02441.JPG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22000"/>
            <a:stretch>
              <a:fillRect/>
            </a:stretch>
          </p:blipFill>
          <p:spPr bwMode="auto">
            <a:xfrm>
              <a:off x="1676400" y="1524000"/>
              <a:ext cx="4114800" cy="4419600"/>
            </a:xfrm>
            <a:prstGeom prst="rect">
              <a:avLst/>
            </a:prstGeom>
            <a:noFill/>
          </p:spPr>
        </p:pic>
        <p:pic>
          <p:nvPicPr>
            <p:cNvPr id="1027" name="Picture 3" descr="E:\11-21-12B_1_20.jpg"/>
            <p:cNvPicPr>
              <a:picLocks noChangeAspect="1" noChangeArrowheads="1"/>
            </p:cNvPicPr>
            <p:nvPr/>
          </p:nvPicPr>
          <p:blipFill>
            <a:blip r:embed="rId5" cstate="print"/>
            <a:srcRect t="15625" r="42187" b="6250"/>
            <a:stretch>
              <a:fillRect/>
            </a:stretch>
          </p:blipFill>
          <p:spPr bwMode="auto">
            <a:xfrm>
              <a:off x="5867400" y="1524001"/>
              <a:ext cx="4572001" cy="441960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8534401" y="3962401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BONEY CORTEX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 1</a:t>
              </a:r>
              <a:r>
                <a:rPr lang="en-US" baseline="30000" dirty="0">
                  <a:solidFill>
                    <a:srgbClr val="FFFF00"/>
                  </a:solidFill>
                </a:rPr>
                <a:t>ST</a:t>
              </a:r>
              <a:r>
                <a:rPr lang="en-US" dirty="0">
                  <a:solidFill>
                    <a:srgbClr val="FFFF00"/>
                  </a:solidFill>
                </a:rPr>
                <a:t> DIGIT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91601" y="21336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NAIL PLATE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8001000" y="2133600"/>
              <a:ext cx="0" cy="685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779651" y="5681553"/>
            <a:ext cx="644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FOREIGN BODY 3MM DEEP TO SKIN SURFACE &amp; LATERAL TO NAIL</a:t>
            </a:r>
          </a:p>
        </p:txBody>
      </p:sp>
    </p:spTree>
    <p:extLst>
      <p:ext uri="{BB962C8B-B14F-4D97-AF65-F5344CB8AC3E}">
        <p14:creationId xmlns:p14="http://schemas.microsoft.com/office/powerpoint/2010/main" val="2142916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591" y="470669"/>
            <a:ext cx="7772400" cy="43839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3.8 MM SCAR PRE-TREATMENT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1FD456-EFC6-46D4-84C1-42A95B7F4C35}"/>
              </a:ext>
            </a:extLst>
          </p:cNvPr>
          <p:cNvSpPr txBox="1"/>
          <p:nvPr/>
        </p:nvSpPr>
        <p:spPr>
          <a:xfrm>
            <a:off x="1341783" y="5165554"/>
            <a:ext cx="925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24 MHz scan  middle cord – strain </a:t>
            </a:r>
            <a:r>
              <a:rPr lang="en-US" sz="2000" b="1" dirty="0" err="1">
                <a:solidFill>
                  <a:srgbClr val="002060"/>
                </a:solidFill>
              </a:rPr>
              <a:t>elastogram</a:t>
            </a:r>
            <a:r>
              <a:rPr lang="en-US" sz="2000" b="1" dirty="0">
                <a:solidFill>
                  <a:srgbClr val="002060"/>
                </a:solidFill>
              </a:rPr>
              <a:t> blue=hard       gray level above confirms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3237" y="1140032"/>
            <a:ext cx="11479375" cy="4001983"/>
            <a:chOff x="974555" y="1654175"/>
            <a:chExt cx="9617245" cy="33528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825EE8D-D740-4792-8F54-1628E04CB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6" t="12222" r="10000" b="20000"/>
            <a:stretch/>
          </p:blipFill>
          <p:spPr>
            <a:xfrm>
              <a:off x="974555" y="1654176"/>
              <a:ext cx="4047836" cy="33527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4CD4145-A0B0-442A-91B5-E317CF28D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4" t="26991"/>
            <a:stretch/>
          </p:blipFill>
          <p:spPr>
            <a:xfrm>
              <a:off x="5132072" y="1654175"/>
              <a:ext cx="5459728" cy="33528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B6D41114-7D51-4E5C-A316-705F7CEF6CC7}"/>
                </a:ext>
              </a:extLst>
            </p:cNvPr>
            <p:cNvCxnSpPr/>
            <p:nvPr/>
          </p:nvCxnSpPr>
          <p:spPr>
            <a:xfrm flipV="1">
              <a:off x="8458200" y="4191000"/>
              <a:ext cx="0" cy="457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30DC9ACA-8238-4C64-A0ED-6DA15E7FC560}"/>
                </a:ext>
              </a:extLst>
            </p:cNvPr>
            <p:cNvCxnSpPr/>
            <p:nvPr/>
          </p:nvCxnSpPr>
          <p:spPr>
            <a:xfrm flipV="1">
              <a:off x="9067800" y="4114800"/>
              <a:ext cx="0" cy="304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637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1002"/>
            <a:ext cx="9144000" cy="794656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002060"/>
                </a:solidFill>
              </a:rPr>
              <a:t>ELASTOGRAPHY-GREEN SOFT</a:t>
            </a:r>
            <a:br>
              <a:rPr lang="en-US" sz="31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(post 20 min DC current therapy)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B93DFD-9847-4D84-8B2D-075C92DDF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33333" r="7896" b="42105"/>
          <a:stretch/>
        </p:blipFill>
        <p:spPr>
          <a:xfrm>
            <a:off x="862889" y="1340386"/>
            <a:ext cx="9670523" cy="46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2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" y="0"/>
            <a:ext cx="12192000" cy="6119446"/>
          </a:xfrm>
          <a:prstGeom prst="rect">
            <a:avLst/>
          </a:prstGeom>
        </p:spPr>
      </p:pic>
      <p:pic>
        <p:nvPicPr>
          <p:cNvPr id="5" name="Picture 4" descr="A picture containing person, indoor, sitting, person&#10;&#10;Description automatically generated">
            <a:extLst>
              <a:ext uri="{FF2B5EF4-FFF2-40B4-BE49-F238E27FC236}">
                <a16:creationId xmlns="" xmlns:a16="http://schemas.microsoft.com/office/drawing/2014/main" id="{0716182C-209B-4B08-981C-E7BCA4A6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2"/>
          <a:stretch/>
        </p:blipFill>
        <p:spPr>
          <a:xfrm rot="5400000">
            <a:off x="255307" y="2158988"/>
            <a:ext cx="4597470" cy="2538303"/>
          </a:xfrm>
          <a:prstGeom prst="rect">
            <a:avLst/>
          </a:prstGeom>
        </p:spPr>
      </p:pic>
      <p:pic>
        <p:nvPicPr>
          <p:cNvPr id="6" name="Picture 5" descr="A picture containing monitor, photo, screen, display&#10;&#10;Description automatically generated">
            <a:extLst>
              <a:ext uri="{FF2B5EF4-FFF2-40B4-BE49-F238E27FC236}">
                <a16:creationId xmlns="" xmlns:a16="http://schemas.microsoft.com/office/drawing/2014/main" id="{395788B8-BEBE-4BBA-B623-05BA27336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-793" r="10003" b="793"/>
          <a:stretch/>
        </p:blipFill>
        <p:spPr>
          <a:xfrm>
            <a:off x="3950859" y="1078675"/>
            <a:ext cx="2057401" cy="4648200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="" xmlns:a16="http://schemas.microsoft.com/office/drawing/2014/main" id="{D661E8EF-BEA7-4CA4-8EB5-06047BEF1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9" t="17686" r="16701" b="14286"/>
          <a:stretch/>
        </p:blipFill>
        <p:spPr>
          <a:xfrm>
            <a:off x="6155157" y="1129405"/>
            <a:ext cx="2256825" cy="4597470"/>
          </a:xfrm>
          <a:prstGeom prst="rect">
            <a:avLst/>
          </a:prstGeom>
        </p:spPr>
      </p:pic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="" xmlns:a16="http://schemas.microsoft.com/office/drawing/2014/main" id="{CBAFDDDF-A8B4-470D-A2C4-12F47418FE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8591" r="44000" b="7410"/>
          <a:stretch/>
        </p:blipFill>
        <p:spPr>
          <a:xfrm>
            <a:off x="8547413" y="1129405"/>
            <a:ext cx="2268120" cy="4597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5678" y="213614"/>
            <a:ext cx="394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POCUS VS. STAND </a:t>
            </a:r>
            <a:r>
              <a:rPr lang="en-US" sz="2800" b="1" dirty="0">
                <a:solidFill>
                  <a:srgbClr val="002060"/>
                </a:solidFill>
              </a:rPr>
              <a:t>ALONE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310" y="766933"/>
            <a:ext cx="9772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CLARIUS 20 MHz     </a:t>
            </a:r>
            <a:r>
              <a:rPr lang="en-US" dirty="0" smtClean="0">
                <a:solidFill>
                  <a:srgbClr val="002060"/>
                </a:solidFill>
              </a:rPr>
              <a:t>                </a:t>
            </a:r>
            <a:r>
              <a:rPr lang="en-US" dirty="0">
                <a:solidFill>
                  <a:srgbClr val="002060"/>
                </a:solidFill>
              </a:rPr>
              <a:t>NECK SCAN           </a:t>
            </a:r>
            <a:r>
              <a:rPr lang="en-US" dirty="0" smtClean="0">
                <a:solidFill>
                  <a:srgbClr val="002060"/>
                </a:solidFill>
              </a:rPr>
              <a:t>         </a:t>
            </a:r>
            <a:r>
              <a:rPr lang="en-US" dirty="0">
                <a:solidFill>
                  <a:srgbClr val="002060"/>
                </a:solidFill>
              </a:rPr>
              <a:t>18 MHz  SCAN           </a:t>
            </a:r>
            <a:r>
              <a:rPr lang="en-US" dirty="0" smtClean="0">
                <a:solidFill>
                  <a:srgbClr val="002060"/>
                </a:solidFill>
              </a:rPr>
              <a:t>         70MHz </a:t>
            </a:r>
            <a:r>
              <a:rPr lang="en-US" dirty="0">
                <a:solidFill>
                  <a:srgbClr val="002060"/>
                </a:solidFill>
              </a:rPr>
              <a:t>SCAN                    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7530" y="4558764"/>
            <a:ext cx="3846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Thyroid </a:t>
            </a:r>
            <a:r>
              <a:rPr lang="en-US" b="1" dirty="0" smtClean="0"/>
              <a:t>                                 </a:t>
            </a:r>
            <a:r>
              <a:rPr lang="en-US" b="1" dirty="0"/>
              <a:t>Cyst           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5863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53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FAT NECROSIS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951936"/>
            <a:ext cx="47641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2D</a:t>
            </a: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3D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9012" y="5684838"/>
            <a:ext cx="739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      </a:t>
            </a:r>
            <a:r>
              <a:rPr lang="en-US" sz="2400" b="1" dirty="0">
                <a:solidFill>
                  <a:srgbClr val="002060"/>
                </a:solidFill>
              </a:rPr>
              <a:t>VOLAR  FOREARM  3  WEEKS  POST  LIPOSUCTION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0351" y="1027648"/>
            <a:ext cx="703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SONOGRAM      </a:t>
            </a:r>
            <a:r>
              <a:rPr lang="en-US" sz="2400" b="1" dirty="0" smtClean="0">
                <a:solidFill>
                  <a:srgbClr val="002060"/>
                </a:solidFill>
              </a:rPr>
              <a:t>                                     </a:t>
            </a:r>
            <a:r>
              <a:rPr lang="en-US" sz="2400" b="1" dirty="0">
                <a:solidFill>
                  <a:srgbClr val="002060"/>
                </a:solidFill>
              </a:rPr>
              <a:t>.5 T MRI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39430" y="2604700"/>
            <a:ext cx="4138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T2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T1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r="26563"/>
          <a:stretch/>
        </p:blipFill>
        <p:spPr>
          <a:xfrm rot="5400000">
            <a:off x="7358003" y="-240644"/>
            <a:ext cx="2272047" cy="4930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r="55431"/>
          <a:stretch/>
        </p:blipFill>
        <p:spPr>
          <a:xfrm>
            <a:off x="1172013" y="1064154"/>
            <a:ext cx="4640776" cy="464077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12959" y="3964639"/>
            <a:ext cx="3287217" cy="15469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line imag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27843" r="38439" b="23177"/>
          <a:stretch/>
        </p:blipFill>
        <p:spPr bwMode="auto">
          <a:xfrm>
            <a:off x="6014255" y="3480263"/>
            <a:ext cx="4945184" cy="22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548976" y="1774471"/>
            <a:ext cx="2981054" cy="7016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300661" y="1450885"/>
            <a:ext cx="0" cy="501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76978" y="658576"/>
            <a:ext cx="703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SONOGRAM      </a:t>
            </a:r>
            <a:r>
              <a:rPr lang="en-US" sz="2400" b="1" dirty="0" smtClean="0">
                <a:solidFill>
                  <a:srgbClr val="002060"/>
                </a:solidFill>
              </a:rPr>
              <a:t>                                                 </a:t>
            </a:r>
            <a:r>
              <a:rPr lang="en-US" sz="2400" b="1" dirty="0">
                <a:solidFill>
                  <a:srgbClr val="002060"/>
                </a:solidFill>
              </a:rPr>
              <a:t>.5 T MRI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2665"/>
            <a:ext cx="8915400" cy="916378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002060"/>
                </a:solidFill>
              </a:rPr>
              <a:t>RECURRENT NASAL BCC - 2MM</a:t>
            </a:r>
            <a:r>
              <a:rPr lang="en-US" sz="3200" b="1" dirty="0">
                <a:solidFill>
                  <a:srgbClr val="002060"/>
                </a:solidFill>
              </a:rPr>
              <a:t/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WHITE DOTS + </a:t>
            </a:r>
            <a:r>
              <a:rPr lang="en-US" sz="2400" b="1" dirty="0" smtClean="0">
                <a:solidFill>
                  <a:srgbClr val="002060"/>
                </a:solidFill>
              </a:rPr>
              <a:t>NEOVASCULARITY = HIGH </a:t>
            </a:r>
            <a:r>
              <a:rPr lang="en-US" sz="2400" b="1" dirty="0">
                <a:solidFill>
                  <a:srgbClr val="002060"/>
                </a:solidFill>
              </a:rPr>
              <a:t>GRADE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="" xmlns:a16="http://schemas.microsoft.com/office/drawing/2014/main" id="{8AC79F16-2A1A-27E5-97D7-6B9371846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7" b="28235"/>
          <a:stretch/>
        </p:blipFill>
        <p:spPr bwMode="auto">
          <a:xfrm>
            <a:off x="245752" y="1341912"/>
            <a:ext cx="5608170" cy="418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A5E5DAAE-02CB-A7D7-7984-CCA0D4707530}"/>
              </a:ext>
            </a:extLst>
          </p:cNvPr>
          <p:cNvSpPr/>
          <p:nvPr/>
        </p:nvSpPr>
        <p:spPr>
          <a:xfrm>
            <a:off x="1304565" y="1530239"/>
            <a:ext cx="1925116" cy="12513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48926" y="1341912"/>
            <a:ext cx="6051449" cy="4181241"/>
            <a:chOff x="5853922" y="1341912"/>
            <a:chExt cx="6051449" cy="4181241"/>
          </a:xfrm>
        </p:grpSpPr>
        <p:pic>
          <p:nvPicPr>
            <p:cNvPr id="1027" name="Picture 1">
              <a:extLst>
                <a:ext uri="{FF2B5EF4-FFF2-40B4-BE49-F238E27FC236}">
                  <a16:creationId xmlns="" xmlns:a16="http://schemas.microsoft.com/office/drawing/2014/main" id="{7DB7F02C-A4FB-19AE-5EB1-F4AAFB4DA2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5"/>
            <a:stretch/>
          </p:blipFill>
          <p:spPr bwMode="auto">
            <a:xfrm>
              <a:off x="5853922" y="1341912"/>
              <a:ext cx="5942527" cy="4181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D41004A-9897-A16D-45EC-D9CA6C83FA7E}"/>
                </a:ext>
              </a:extLst>
            </p:cNvPr>
            <p:cNvSpPr txBox="1"/>
            <p:nvPr/>
          </p:nvSpPr>
          <p:spPr>
            <a:xfrm>
              <a:off x="9306464" y="3936635"/>
              <a:ext cx="2598907" cy="81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Cartilage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   Invasion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819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2841" y="174175"/>
            <a:ext cx="10076213" cy="595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CHONDROSARCOMA INVADING FEMUR AND RECTUS MUSCLE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F86E97-89D7-EFA0-B5C0-578DB326A909}"/>
              </a:ext>
            </a:extLst>
          </p:cNvPr>
          <p:cNvSpPr txBox="1"/>
          <p:nvPr/>
        </p:nvSpPr>
        <p:spPr>
          <a:xfrm>
            <a:off x="1822174" y="66728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3-D </a:t>
            </a:r>
            <a:r>
              <a:rPr lang="en-US" b="1" dirty="0">
                <a:solidFill>
                  <a:srgbClr val="002060"/>
                </a:solidFill>
              </a:rPr>
              <a:t>Doppler of </a:t>
            </a:r>
            <a:r>
              <a:rPr lang="en-US" b="1" dirty="0" err="1">
                <a:solidFill>
                  <a:srgbClr val="002060"/>
                </a:solidFill>
              </a:rPr>
              <a:t>neovascularity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    Bone </a:t>
            </a:r>
            <a:r>
              <a:rPr lang="en-US" b="1" dirty="0">
                <a:solidFill>
                  <a:srgbClr val="002060"/>
                </a:solidFill>
              </a:rPr>
              <a:t>invasion arrow    </a:t>
            </a:r>
            <a:r>
              <a:rPr lang="en-US" b="1" dirty="0" smtClean="0">
                <a:solidFill>
                  <a:srgbClr val="002060"/>
                </a:solidFill>
              </a:rPr>
              <a:t> B-flow </a:t>
            </a:r>
            <a:r>
              <a:rPr lang="en-US" b="1" dirty="0">
                <a:solidFill>
                  <a:srgbClr val="002060"/>
                </a:solidFill>
              </a:rPr>
              <a:t>of  tumor angiogenesis</a:t>
            </a:r>
          </a:p>
        </p:txBody>
      </p:sp>
      <p:pic>
        <p:nvPicPr>
          <p:cNvPr id="6" name="Picture 5" descr="A ultrasound image of a baby&#10;&#10;Description automatically generated">
            <a:extLst>
              <a:ext uri="{FF2B5EF4-FFF2-40B4-BE49-F238E27FC236}">
                <a16:creationId xmlns="" xmlns:a16="http://schemas.microsoft.com/office/drawing/2014/main" id="{E1E6AA43-1464-91D4-F5AB-34C55326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5" r="1332" b="-1"/>
          <a:stretch/>
        </p:blipFill>
        <p:spPr>
          <a:xfrm>
            <a:off x="5935760" y="1263031"/>
            <a:ext cx="5775712" cy="45029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6072" y="1263031"/>
            <a:ext cx="5465308" cy="4502934"/>
            <a:chOff x="470452" y="1263031"/>
            <a:chExt cx="5465308" cy="4502934"/>
          </a:xfrm>
        </p:grpSpPr>
        <p:pic>
          <p:nvPicPr>
            <p:cNvPr id="4" name="Picture 3" descr="A close-up of ultrasound images&#10;&#10;Description automatically generated">
              <a:extLst>
                <a:ext uri="{FF2B5EF4-FFF2-40B4-BE49-F238E27FC236}">
                  <a16:creationId xmlns="" xmlns:a16="http://schemas.microsoft.com/office/drawing/2014/main" id="{A0D8D244-7766-438B-333D-5A79065B3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0348" r="1006"/>
            <a:stretch/>
          </p:blipFill>
          <p:spPr>
            <a:xfrm>
              <a:off x="470452" y="1263031"/>
              <a:ext cx="5465308" cy="4502934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82B01E9C-1D64-A854-3794-6EBBDCCFBFDF}"/>
                </a:ext>
              </a:extLst>
            </p:cNvPr>
            <p:cNvCxnSpPr/>
            <p:nvPr/>
          </p:nvCxnSpPr>
          <p:spPr>
            <a:xfrm flipH="1">
              <a:off x="4777606" y="4546420"/>
              <a:ext cx="562867" cy="37524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39E9BE-4484-6AFA-BE62-6DF01ACE1B40}"/>
              </a:ext>
            </a:extLst>
          </p:cNvPr>
          <p:cNvSpPr txBox="1"/>
          <p:nvPr/>
        </p:nvSpPr>
        <p:spPr>
          <a:xfrm>
            <a:off x="8342429" y="4077366"/>
            <a:ext cx="2063845" cy="79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muscle</a:t>
            </a:r>
          </a:p>
          <a:p>
            <a:r>
              <a:rPr lang="en-US" dirty="0">
                <a:solidFill>
                  <a:srgbClr val="FFC000"/>
                </a:solidFill>
              </a:rPr>
              <a:t>invasion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D05CBA68-5A34-453C-93AF-77A6E465BF60}"/>
              </a:ext>
            </a:extLst>
          </p:cNvPr>
          <p:cNvCxnSpPr/>
          <p:nvPr/>
        </p:nvCxnSpPr>
        <p:spPr>
          <a:xfrm flipH="1">
            <a:off x="8530051" y="3139254"/>
            <a:ext cx="375244" cy="2814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825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5180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FAT NECROSIS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48340" y="5602476"/>
            <a:ext cx="695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HERPES VACCINE-9 MONTHS    PAINLESS DEFORMITY UPPER HUMERUS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1" y="688699"/>
            <a:ext cx="872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VESSEL (RED)  CORRESPONDS TO  HYPEREMIA  ON  MRI  -  INFLAMMATION</a:t>
            </a:r>
          </a:p>
        </p:txBody>
      </p:sp>
      <p:pic>
        <p:nvPicPr>
          <p:cNvPr id="1026" name="55975D01-2DA0-4302-8EB4-50AB4A62DBFA" descr="55975D01-2DA0-4302-8EB4-50AB4A62DBF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8"/>
          <a:stretch/>
        </p:blipFill>
        <p:spPr bwMode="auto">
          <a:xfrm>
            <a:off x="6472699" y="1281806"/>
            <a:ext cx="5438249" cy="430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l="21738" t="28375" r="28495" b="28375"/>
          <a:stretch/>
        </p:blipFill>
        <p:spPr>
          <a:xfrm>
            <a:off x="170503" y="1281806"/>
            <a:ext cx="6217237" cy="43042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/>
          <p:cNvSpPr/>
          <p:nvPr/>
        </p:nvSpPr>
        <p:spPr>
          <a:xfrm>
            <a:off x="1141946" y="1670383"/>
            <a:ext cx="4177206" cy="21371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865" y="1639935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SKIN                                                                    MRI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6276" y="4817453"/>
            <a:ext cx="194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humerus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067751" y="3224693"/>
            <a:ext cx="1165732" cy="97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53369" y="4001848"/>
            <a:ext cx="0" cy="12864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1002"/>
            <a:ext cx="9065342" cy="48589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FAT CLOUD = </a:t>
            </a:r>
            <a:r>
              <a:rPr lang="en-US" sz="2800" b="1" dirty="0" smtClean="0">
                <a:solidFill>
                  <a:srgbClr val="002060"/>
                </a:solidFill>
              </a:rPr>
              <a:t>EFFECTIVE TREATMENT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3752" y="1021278"/>
            <a:ext cx="11547874" cy="4441371"/>
            <a:chOff x="1511060" y="1497153"/>
            <a:chExt cx="9125782" cy="35098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18750" r="27444" b="49630"/>
            <a:stretch/>
          </p:blipFill>
          <p:spPr>
            <a:xfrm>
              <a:off x="1511060" y="1497153"/>
              <a:ext cx="4395019" cy="35098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18749" r="18750" b="23859"/>
            <a:stretch/>
          </p:blipFill>
          <p:spPr>
            <a:xfrm>
              <a:off x="5946948" y="1497153"/>
              <a:ext cx="4689894" cy="350982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11060" y="5518176"/>
            <a:ext cx="9165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THERMAL </a:t>
            </a:r>
            <a:r>
              <a:rPr lang="en-US" sz="2000" b="1" dirty="0" smtClean="0">
                <a:solidFill>
                  <a:srgbClr val="002060"/>
                </a:solidFill>
              </a:rPr>
              <a:t>INJURY CAUSING </a:t>
            </a:r>
            <a:r>
              <a:rPr lang="en-US" sz="2000" b="1" dirty="0">
                <a:solidFill>
                  <a:srgbClr val="002060"/>
                </a:solidFill>
              </a:rPr>
              <a:t>NEOVASCULARITY AND CLOUDY ECHOGENICITY</a:t>
            </a:r>
          </a:p>
        </p:txBody>
      </p:sp>
    </p:spTree>
    <p:extLst>
      <p:ext uri="{BB962C8B-B14F-4D97-AF65-F5344CB8AC3E}">
        <p14:creationId xmlns:p14="http://schemas.microsoft.com/office/powerpoint/2010/main" val="2784379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5475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VASCULAR COMPROMISE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483287" y="5691589"/>
            <a:ext cx="7802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       </a:t>
            </a:r>
            <a:r>
              <a:rPr lang="en-US" sz="2000" b="1" dirty="0">
                <a:solidFill>
                  <a:srgbClr val="002060"/>
                </a:solidFill>
              </a:rPr>
              <a:t>S = </a:t>
            </a:r>
            <a:r>
              <a:rPr lang="en-US" sz="2000" b="1" dirty="0" smtClean="0">
                <a:solidFill>
                  <a:srgbClr val="002060"/>
                </a:solidFill>
              </a:rPr>
              <a:t>Silicone Oil         H </a:t>
            </a:r>
            <a:r>
              <a:rPr lang="en-US" sz="2000" b="1" dirty="0">
                <a:solidFill>
                  <a:srgbClr val="002060"/>
                </a:solidFill>
              </a:rPr>
              <a:t>= Hyaluronic Acid (note two aliquots in lips)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76" y="672651"/>
            <a:ext cx="3671945" cy="5075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96" y="672652"/>
            <a:ext cx="5048446" cy="507590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4453" y="3217176"/>
            <a:ext cx="978663" cy="880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75723" y="6215269"/>
            <a:ext cx="701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       SLIDE COURTESY OF DR XIMENA WORTSMAN        SANTIAGO, CHILE</a:t>
            </a:r>
          </a:p>
        </p:txBody>
      </p:sp>
    </p:spTree>
    <p:extLst>
      <p:ext uri="{BB962C8B-B14F-4D97-AF65-F5344CB8AC3E}">
        <p14:creationId xmlns:p14="http://schemas.microsoft.com/office/powerpoint/2010/main" val="42658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476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TOPHACEOUS   GOUT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2389" y="5359118"/>
            <a:ext cx="713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75 y/o male with history of rheumatoid arthritis     PMH episodes of gout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5521" y="1009403"/>
            <a:ext cx="11331429" cy="4315691"/>
            <a:chOff x="1464625" y="2057400"/>
            <a:chExt cx="9203375" cy="3505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1" t="18611" r="26535" b="51812"/>
            <a:stretch/>
          </p:blipFill>
          <p:spPr>
            <a:xfrm>
              <a:off x="6248400" y="2057400"/>
              <a:ext cx="4419600" cy="3505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6" t="40000" r="19168" b="10000"/>
            <a:stretch/>
          </p:blipFill>
          <p:spPr>
            <a:xfrm>
              <a:off x="1464625" y="2057400"/>
              <a:ext cx="4724400" cy="35052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477000" y="3352800"/>
              <a:ext cx="1676400" cy="9144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15400" y="5181600"/>
              <a:ext cx="1124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olecranon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0441" y="5669865"/>
            <a:ext cx="790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NON RADIO-OPAQUE GLASS REMANTS FOLLOWING SURGICAL REMOVAL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4864" y="180339"/>
            <a:ext cx="5529785" cy="61162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FB MISSED AFTER 1</a:t>
            </a:r>
            <a:r>
              <a:rPr lang="en-US" sz="2800" b="1" baseline="30000" dirty="0">
                <a:solidFill>
                  <a:schemeClr val="accent5">
                    <a:lumMod val="50000"/>
                  </a:schemeClr>
                </a:solidFill>
              </a:rPr>
              <a:t>ST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EXCISION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14125" r="53397" b="2794"/>
          <a:stretch/>
        </p:blipFill>
        <p:spPr>
          <a:xfrm>
            <a:off x="3469274" y="865125"/>
            <a:ext cx="4720967" cy="4825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9238" t="45698" r="11612" b="28869"/>
          <a:stretch/>
        </p:blipFill>
        <p:spPr>
          <a:xfrm>
            <a:off x="8282288" y="865126"/>
            <a:ext cx="3903457" cy="4825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4" t="4106" r="11029" b="613"/>
          <a:stretch/>
        </p:blipFill>
        <p:spPr>
          <a:xfrm>
            <a:off x="6077" y="865125"/>
            <a:ext cx="3396147" cy="48258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248784" y="3774503"/>
            <a:ext cx="944193" cy="11129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26053" y="2195752"/>
            <a:ext cx="611774" cy="213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2D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3D</a:t>
            </a:r>
          </a:p>
        </p:txBody>
      </p:sp>
      <p:sp>
        <p:nvSpPr>
          <p:cNvPr id="9" name="Oval 8"/>
          <p:cNvSpPr/>
          <p:nvPr/>
        </p:nvSpPr>
        <p:spPr>
          <a:xfrm>
            <a:off x="9617891" y="3482780"/>
            <a:ext cx="1468745" cy="9274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34018" y="3654155"/>
            <a:ext cx="1075984" cy="741953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85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" y="-3081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63089" y="110812"/>
            <a:ext cx="7079673" cy="63342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SUBDERMAL </a:t>
            </a:r>
            <a:r>
              <a:rPr lang="en-US" sz="2800" b="1" dirty="0" smtClean="0">
                <a:solidFill>
                  <a:srgbClr val="002060"/>
                </a:solidFill>
              </a:rPr>
              <a:t>FILLER   FALSE POS PET/CT SCAN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2208" y="575911"/>
            <a:ext cx="729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   HYALURONIC FILLER 9 MONTHS BEFORE SCAN - SPO MELANOMA  9 </a:t>
            </a:r>
            <a:r>
              <a:rPr lang="en-US" b="1" dirty="0" smtClean="0">
                <a:solidFill>
                  <a:srgbClr val="002060"/>
                </a:solidFill>
              </a:rPr>
              <a:t>YR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8129" y="1141711"/>
            <a:ext cx="11720945" cy="4509555"/>
            <a:chOff x="1552700" y="2438400"/>
            <a:chExt cx="9091912" cy="34980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5" t="14286" r="10297" b="17686"/>
            <a:stretch/>
          </p:blipFill>
          <p:spPr>
            <a:xfrm>
              <a:off x="5691612" y="2438400"/>
              <a:ext cx="4953000" cy="34980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0" r="36194"/>
            <a:stretch/>
          </p:blipFill>
          <p:spPr>
            <a:xfrm>
              <a:off x="1552700" y="2438400"/>
              <a:ext cx="4091412" cy="3498052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15BFEB7-E115-4CE0-A652-296C4ADC30AA}"/>
                </a:ext>
              </a:extLst>
            </p:cNvPr>
            <p:cNvSpPr/>
            <p:nvPr/>
          </p:nvSpPr>
          <p:spPr>
            <a:xfrm>
              <a:off x="7162800" y="3429000"/>
              <a:ext cx="1981200" cy="9144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D55A41A8-C7A0-466F-8B2F-305060D8CEF7}"/>
                </a:ext>
              </a:extLst>
            </p:cNvPr>
            <p:cNvSpPr/>
            <p:nvPr/>
          </p:nvSpPr>
          <p:spPr>
            <a:xfrm>
              <a:off x="3733800" y="2743200"/>
              <a:ext cx="1600200" cy="114300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1618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0330"/>
            <a:ext cx="9067800" cy="98337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CELLULITIS MASKING SCC</a:t>
            </a:r>
            <a:r>
              <a:rPr lang="en-US" sz="3200" b="1" dirty="0">
                <a:solidFill>
                  <a:srgbClr val="002060"/>
                </a:solidFill>
              </a:rPr>
              <a:t/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1 </a:t>
            </a:r>
            <a:r>
              <a:rPr lang="en-US" sz="2400" b="1" dirty="0" err="1">
                <a:solidFill>
                  <a:srgbClr val="002060"/>
                </a:solidFill>
              </a:rPr>
              <a:t>mo</a:t>
            </a:r>
            <a:r>
              <a:rPr lang="en-US" sz="2400" b="1" dirty="0">
                <a:solidFill>
                  <a:srgbClr val="002060"/>
                </a:solidFill>
              </a:rPr>
              <a:t> post biopsy for AK 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person, person, person, glasses&#10;&#10;Description automatically generated">
            <a:extLst>
              <a:ext uri="{FF2B5EF4-FFF2-40B4-BE49-F238E27FC236}">
                <a16:creationId xmlns="" xmlns:a16="http://schemas.microsoft.com/office/drawing/2014/main" id="{A1571E48-3286-48BA-AEE1-66A6087953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6" t="16247" r="28692" b="18769"/>
          <a:stretch/>
        </p:blipFill>
        <p:spPr>
          <a:xfrm>
            <a:off x="1520599" y="1223707"/>
            <a:ext cx="3755320" cy="4825452"/>
          </a:xfrm>
          <a:prstGeom prst="rect">
            <a:avLst/>
          </a:prstGeom>
        </p:spPr>
      </p:pic>
      <p:pic>
        <p:nvPicPr>
          <p:cNvPr id="6" name="Picture 5" descr="A picture containing water, small, screen, dark&#10;&#10;Description automatically generated">
            <a:extLst>
              <a:ext uri="{FF2B5EF4-FFF2-40B4-BE49-F238E27FC236}">
                <a16:creationId xmlns="" xmlns:a16="http://schemas.microsoft.com/office/drawing/2014/main" id="{5AD5C5FB-67A4-4D8A-9DD0-72F0B477E2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0" t="15574" r="20543" b="26918"/>
          <a:stretch/>
        </p:blipFill>
        <p:spPr>
          <a:xfrm>
            <a:off x="5350100" y="1223706"/>
            <a:ext cx="4642027" cy="2588273"/>
          </a:xfrm>
          <a:prstGeom prst="rect">
            <a:avLst/>
          </a:prstGeom>
        </p:spPr>
      </p:pic>
      <p:pic>
        <p:nvPicPr>
          <p:cNvPr id="8" name="Picture 7" descr="A picture containing photo, sitting, monitor, person&#10;&#10;Description automatically generated">
            <a:extLst>
              <a:ext uri="{FF2B5EF4-FFF2-40B4-BE49-F238E27FC236}">
                <a16:creationId xmlns="" xmlns:a16="http://schemas.microsoft.com/office/drawing/2014/main" id="{B0DBF6F6-12A4-4ADC-8C07-447CEF050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t="21686" r="11578" b="27890"/>
          <a:stretch/>
        </p:blipFill>
        <p:spPr>
          <a:xfrm>
            <a:off x="5350100" y="3887730"/>
            <a:ext cx="4642027" cy="2161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24BF4C-99C3-4CCD-A5A3-C76C11875901}"/>
              </a:ext>
            </a:extLst>
          </p:cNvPr>
          <p:cNvSpPr txBox="1"/>
          <p:nvPr/>
        </p:nvSpPr>
        <p:spPr>
          <a:xfrm>
            <a:off x="6734564" y="4356225"/>
            <a:ext cx="146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?abscess?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C461E9-CE85-490A-969F-5677CB3300F2}"/>
              </a:ext>
            </a:extLst>
          </p:cNvPr>
          <p:cNvSpPr txBox="1"/>
          <p:nvPr/>
        </p:nvSpPr>
        <p:spPr>
          <a:xfrm>
            <a:off x="6327369" y="4970708"/>
            <a:ext cx="1129353" cy="394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cartilage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FC78E28-79C6-4504-98EA-544B74E58953}"/>
              </a:ext>
            </a:extLst>
          </p:cNvPr>
          <p:cNvSpPr txBox="1"/>
          <p:nvPr/>
        </p:nvSpPr>
        <p:spPr>
          <a:xfrm>
            <a:off x="5512978" y="1631706"/>
            <a:ext cx="3746197" cy="1578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                                    </a:t>
            </a:r>
            <a:r>
              <a:rPr lang="en-US" dirty="0" err="1">
                <a:solidFill>
                  <a:srgbClr val="FFFF00"/>
                </a:solidFill>
              </a:rPr>
              <a:t>scc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inflammation</a:t>
            </a:r>
          </a:p>
        </p:txBody>
      </p:sp>
    </p:spTree>
    <p:extLst>
      <p:ext uri="{BB962C8B-B14F-4D97-AF65-F5344CB8AC3E}">
        <p14:creationId xmlns:p14="http://schemas.microsoft.com/office/powerpoint/2010/main" val="4230940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38993"/>
            <a:ext cx="7772400" cy="46214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SUPERFICIAL ANATOMY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7D73C04-2282-47EE-8DCF-EA6C98F6A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5001" r="26250" b="-1667"/>
          <a:stretch/>
        </p:blipFill>
        <p:spPr>
          <a:xfrm>
            <a:off x="4476502" y="843148"/>
            <a:ext cx="3391395" cy="517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85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79121"/>
            <a:ext cx="8915400" cy="59277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FILLER IN </a:t>
            </a:r>
            <a:r>
              <a:rPr lang="en-US" sz="2800" b="1" dirty="0" smtClean="0">
                <a:solidFill>
                  <a:srgbClr val="002060"/>
                </a:solidFill>
              </a:rPr>
              <a:t>ARTERY = BLINDNESS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2B5CE837-E5B6-4629-B138-6152D3271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8" t="20155" r="27587" b="20930"/>
          <a:stretch/>
        </p:blipFill>
        <p:spPr>
          <a:xfrm>
            <a:off x="1343890" y="865402"/>
            <a:ext cx="9343901" cy="499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11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81002"/>
            <a:ext cx="7772400" cy="66402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MICROANATOMY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534B3504-E6B1-4B62-BDAA-569F53D21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t="15659" r="14113" b="53226"/>
          <a:stretch/>
        </p:blipFill>
        <p:spPr>
          <a:xfrm>
            <a:off x="-245529" y="1187532"/>
            <a:ext cx="12817350" cy="42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22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0719" y="202872"/>
            <a:ext cx="9144000" cy="93716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FOREIGN BODY 5MM SONIC SHADOW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0.2MM METALLIC INTRADERMAL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A242BA-E308-4A47-900A-E936FE30901B}"/>
              </a:ext>
            </a:extLst>
          </p:cNvPr>
          <p:cNvSpPr txBox="1"/>
          <p:nvPr/>
        </p:nvSpPr>
        <p:spPr>
          <a:xfrm>
            <a:off x="3333685" y="6292333"/>
            <a:ext cx="887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70 MHZ SHOWS STEEL FRAGMENT (WHITE) WHILE 15 MHZ ONLY SHOWS SHADOW (BLACK)</a:t>
            </a: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="" xmlns:a16="http://schemas.microsoft.com/office/drawing/2014/main" id="{C2E1209A-F4D6-4305-AA9A-1303D86CD3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42667" r="39000" b="16000"/>
          <a:stretch/>
        </p:blipFill>
        <p:spPr>
          <a:xfrm>
            <a:off x="1080535" y="1140032"/>
            <a:ext cx="3221300" cy="4880758"/>
          </a:xfrm>
          <a:prstGeom prst="rect">
            <a:avLst/>
          </a:prstGeom>
        </p:spPr>
      </p:pic>
      <p:pic>
        <p:nvPicPr>
          <p:cNvPr id="6" name="Picture 5" descr="A screen shot of a smart phone&#10;&#10;Description automatically generated">
            <a:extLst>
              <a:ext uri="{FF2B5EF4-FFF2-40B4-BE49-F238E27FC236}">
                <a16:creationId xmlns="" xmlns:a16="http://schemas.microsoft.com/office/drawing/2014/main" id="{96892F79-E923-4383-99CF-5DC4D40E4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6" t="43016" r="19294" b="34665"/>
          <a:stretch/>
        </p:blipFill>
        <p:spPr>
          <a:xfrm>
            <a:off x="4484916" y="1140032"/>
            <a:ext cx="6442600" cy="48807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736DEB42-3317-49D7-87B3-0B0EA6447CBF}"/>
              </a:ext>
            </a:extLst>
          </p:cNvPr>
          <p:cNvCxnSpPr/>
          <p:nvPr/>
        </p:nvCxnSpPr>
        <p:spPr>
          <a:xfrm flipH="1">
            <a:off x="8233336" y="5581520"/>
            <a:ext cx="878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477CC50D-6DFC-43B0-A426-A8C45A24EA65}"/>
              </a:ext>
            </a:extLst>
          </p:cNvPr>
          <p:cNvCxnSpPr/>
          <p:nvPr/>
        </p:nvCxnSpPr>
        <p:spPr>
          <a:xfrm>
            <a:off x="6281033" y="5483905"/>
            <a:ext cx="10737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986516-930E-4B62-A280-325B8458DDC7}"/>
              </a:ext>
            </a:extLst>
          </p:cNvPr>
          <p:cNvSpPr txBox="1"/>
          <p:nvPr/>
        </p:nvSpPr>
        <p:spPr>
          <a:xfrm>
            <a:off x="9209488" y="5191060"/>
            <a:ext cx="1192925" cy="473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shadow</a:t>
            </a:r>
          </a:p>
        </p:txBody>
      </p:sp>
    </p:spTree>
    <p:extLst>
      <p:ext uri="{BB962C8B-B14F-4D97-AF65-F5344CB8AC3E}">
        <p14:creationId xmlns:p14="http://schemas.microsoft.com/office/powerpoint/2010/main" val="4177063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2"/>
            <a:ext cx="8458200" cy="42543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INTRADERMAL HEAVY METAL</a:t>
            </a:r>
          </a:p>
        </p:txBody>
      </p:sp>
      <p:pic>
        <p:nvPicPr>
          <p:cNvPr id="5" name="Picture 4" descr="A close up of a person wearing a hat&#10;&#10;Description automatically generated">
            <a:extLst>
              <a:ext uri="{FF2B5EF4-FFF2-40B4-BE49-F238E27FC236}">
                <a16:creationId xmlns="" xmlns:a16="http://schemas.microsoft.com/office/drawing/2014/main" id="{F0748EC7-F8CB-4328-9A3D-3153884409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21528" r="15625" b="21181"/>
          <a:stretch/>
        </p:blipFill>
        <p:spPr>
          <a:xfrm>
            <a:off x="1620317" y="577834"/>
            <a:ext cx="3696923" cy="256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105E3D-D42B-4FEB-B235-7866AF698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3" t="7122" r="12503" b="22129"/>
          <a:stretch/>
        </p:blipFill>
        <p:spPr>
          <a:xfrm>
            <a:off x="1620317" y="3190628"/>
            <a:ext cx="3688328" cy="2853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721514-88F0-4A08-BC1A-7932C224C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008" y="3209963"/>
            <a:ext cx="4383673" cy="2834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42558B-4D4C-41A6-9AC0-02EBC98C0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008" y="577834"/>
            <a:ext cx="4383673" cy="2586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D825CB-9A5B-4AFF-A3AC-F71C3CB3D68B}"/>
              </a:ext>
            </a:extLst>
          </p:cNvPr>
          <p:cNvSpPr txBox="1"/>
          <p:nvPr/>
        </p:nvSpPr>
        <p:spPr>
          <a:xfrm>
            <a:off x="8803990" y="1186184"/>
            <a:ext cx="1061854" cy="400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2-D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3-D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HIGH</a:t>
            </a:r>
          </a:p>
          <a:p>
            <a:r>
              <a:rPr lang="en-US" dirty="0">
                <a:solidFill>
                  <a:srgbClr val="FFFF00"/>
                </a:solidFill>
              </a:rPr>
              <a:t>RES</a:t>
            </a:r>
          </a:p>
          <a:p>
            <a:r>
              <a:rPr lang="en-US" dirty="0">
                <a:solidFill>
                  <a:srgbClr val="FFFF00"/>
                </a:solidFill>
              </a:rPr>
              <a:t>SCAN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BF41C2CC-0145-4A30-86C5-FF3B5207CA8E}"/>
              </a:ext>
            </a:extLst>
          </p:cNvPr>
          <p:cNvCxnSpPr>
            <a:cxnSpLocks/>
          </p:cNvCxnSpPr>
          <p:nvPr/>
        </p:nvCxnSpPr>
        <p:spPr>
          <a:xfrm flipV="1">
            <a:off x="7191665" y="4287838"/>
            <a:ext cx="0" cy="4135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9AC15862-F04D-4D7C-8C80-39000F719FB4}"/>
              </a:ext>
            </a:extLst>
          </p:cNvPr>
          <p:cNvCxnSpPr/>
          <p:nvPr/>
        </p:nvCxnSpPr>
        <p:spPr>
          <a:xfrm flipV="1">
            <a:off x="6322665" y="2674977"/>
            <a:ext cx="0" cy="33084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AA812D-E599-4FAF-B5DC-3BB6B7C87189}"/>
              </a:ext>
            </a:extLst>
          </p:cNvPr>
          <p:cNvSpPr txBox="1"/>
          <p:nvPr/>
        </p:nvSpPr>
        <p:spPr>
          <a:xfrm>
            <a:off x="5393255" y="2012667"/>
            <a:ext cx="8920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AGE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54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endParaRPr lang="en-US" sz="1600" b="1" dirty="0">
              <a:solidFill>
                <a:srgbClr val="FFFF00"/>
              </a:solidFill>
            </a:endParaRPr>
          </a:p>
          <a:p>
            <a:endParaRPr lang="en-US" sz="1600" b="1" dirty="0">
              <a:solidFill>
                <a:srgbClr val="FFFF00"/>
              </a:solidFill>
            </a:endParaRPr>
          </a:p>
          <a:p>
            <a:r>
              <a:rPr lang="en-US" sz="1600" b="1" dirty="0">
                <a:solidFill>
                  <a:srgbClr val="FFFF00"/>
                </a:solidFill>
              </a:rPr>
              <a:t>AGE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18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endParaRPr lang="en-US" sz="1600" b="1" dirty="0">
              <a:solidFill>
                <a:srgbClr val="FFFF00"/>
              </a:solidFill>
            </a:endParaRPr>
          </a:p>
          <a:p>
            <a:r>
              <a:rPr lang="en-US" sz="1600" b="1" dirty="0">
                <a:solidFill>
                  <a:srgbClr val="FFFF00"/>
                </a:solidFill>
              </a:rPr>
              <a:t>A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R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S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E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N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I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3798" y="1003266"/>
            <a:ext cx="1140031" cy="665019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80272" y="3391094"/>
            <a:ext cx="1140031" cy="665019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35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17049" y="242742"/>
            <a:ext cx="10972800" cy="86463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SINUS PERICRANII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MIDLINE FUSION ANOMALIES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394" y="1223158"/>
            <a:ext cx="11674854" cy="4659086"/>
            <a:chOff x="1524000" y="2362200"/>
            <a:chExt cx="9356249" cy="3733800"/>
          </a:xfrm>
        </p:grpSpPr>
        <p:pic>
          <p:nvPicPr>
            <p:cNvPr id="3" name="Picture 2" descr="sinus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3449" y="2362200"/>
              <a:ext cx="4876800" cy="3733800"/>
            </a:xfrm>
            <a:prstGeom prst="rect">
              <a:avLst/>
            </a:prstGeom>
          </p:spPr>
        </p:pic>
        <p:pic>
          <p:nvPicPr>
            <p:cNvPr id="5" name="Picture 4" descr="sinus2.JPG"/>
            <p:cNvPicPr>
              <a:picLocks noChangeAspect="1"/>
            </p:cNvPicPr>
            <p:nvPr/>
          </p:nvPicPr>
          <p:blipFill>
            <a:blip r:embed="rId5" cstate="print"/>
            <a:srcRect l="3600" r="3600"/>
            <a:stretch>
              <a:fillRect/>
            </a:stretch>
          </p:blipFill>
          <p:spPr>
            <a:xfrm>
              <a:off x="1524000" y="2362200"/>
              <a:ext cx="4384248" cy="3733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57401" y="3124200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SCALP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05000" y="5257800"/>
              <a:ext cx="2820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BONY CALVARIUM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76800" y="5105400"/>
              <a:ext cx="891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DEFECT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989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68537"/>
            <a:ext cx="9296400" cy="5746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GLANDULAR VS FIBROTIC DENSITY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43489" y="843148"/>
            <a:ext cx="8895421" cy="5142016"/>
            <a:chOff x="1752601" y="843148"/>
            <a:chExt cx="7772399" cy="4492851"/>
          </a:xfrm>
        </p:grpSpPr>
        <p:pic>
          <p:nvPicPr>
            <p:cNvPr id="4" name="Picture 3" descr="A screenshot of a computer screen&#10;&#10;Description automatically generated">
              <a:extLst>
                <a:ext uri="{FF2B5EF4-FFF2-40B4-BE49-F238E27FC236}">
                  <a16:creationId xmlns="" xmlns:a16="http://schemas.microsoft.com/office/drawing/2014/main" id="{0C3EAA24-8A90-226C-C74F-9F65BFDB5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99" b="10791"/>
            <a:stretch/>
          </p:blipFill>
          <p:spPr>
            <a:xfrm>
              <a:off x="1752601" y="843148"/>
              <a:ext cx="4038599" cy="4492850"/>
            </a:xfrm>
            <a:prstGeom prst="rect">
              <a:avLst/>
            </a:prstGeom>
          </p:spPr>
        </p:pic>
        <p:pic>
          <p:nvPicPr>
            <p:cNvPr id="5" name="Picture 4" descr="A screenshot of a medical device&#10;&#10;Description automatically generated">
              <a:extLst>
                <a:ext uri="{FF2B5EF4-FFF2-40B4-BE49-F238E27FC236}">
                  <a16:creationId xmlns="" xmlns:a16="http://schemas.microsoft.com/office/drawing/2014/main" id="{5F80FE36-CBF0-8A4B-6C8A-6E3C30089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"/>
            <a:stretch/>
          </p:blipFill>
          <p:spPr>
            <a:xfrm>
              <a:off x="5791200" y="843148"/>
              <a:ext cx="3733800" cy="2339976"/>
            </a:xfrm>
            <a:prstGeom prst="rect">
              <a:avLst/>
            </a:prstGeom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="" xmlns:a16="http://schemas.microsoft.com/office/drawing/2014/main" id="{82F0364C-DCEA-5CC8-A874-DEB5AF188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"/>
            <a:stretch/>
          </p:blipFill>
          <p:spPr>
            <a:xfrm>
              <a:off x="5791199" y="3233286"/>
              <a:ext cx="3733800" cy="2102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725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2"/>
            <a:ext cx="7772400" cy="98763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INFLAMMATORY BREAST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B3C174-F5A5-29C5-C6D0-62DC347CE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18" r="59847"/>
          <a:stretch/>
        </p:blipFill>
        <p:spPr>
          <a:xfrm>
            <a:off x="2610420" y="1040535"/>
            <a:ext cx="2158638" cy="4842407"/>
          </a:xfrm>
          <a:prstGeom prst="rect">
            <a:avLst/>
          </a:prstGeom>
        </p:spPr>
      </p:pic>
      <p:pic>
        <p:nvPicPr>
          <p:cNvPr id="5" name="Picture 4" descr="A close-up of a medical scan&#10;&#10;Description automatically generated">
            <a:extLst>
              <a:ext uri="{FF2B5EF4-FFF2-40B4-BE49-F238E27FC236}">
                <a16:creationId xmlns="" xmlns:a16="http://schemas.microsoft.com/office/drawing/2014/main" id="{E2C7EE03-2804-189A-AB3F-8A3E07AA9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t="12584" r="12859" b="681"/>
          <a:stretch/>
        </p:blipFill>
        <p:spPr>
          <a:xfrm>
            <a:off x="4828433" y="1040535"/>
            <a:ext cx="4898448" cy="48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7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40822" y="251347"/>
            <a:ext cx="10541515" cy="746902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accent5">
                    <a:lumMod val="50000"/>
                  </a:schemeClr>
                </a:solidFill>
              </a:rPr>
              <a:t>1X4 MM SEA URCHIN SPINE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MAY NOT BE RADIOGRAPHICALLY CALCIFIED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7158" y="1026339"/>
            <a:ext cx="892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REACTIVE  FIBROTIC  SHELL  (BLACK)  SURROUNDS  THORN   (WHITE)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26741" y="1427280"/>
            <a:ext cx="10172667" cy="4640326"/>
            <a:chOff x="1828800" y="2057400"/>
            <a:chExt cx="8562649" cy="39059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2" t="11745" r="26358" b="7259"/>
            <a:stretch/>
          </p:blipFill>
          <p:spPr>
            <a:xfrm>
              <a:off x="1828800" y="2057400"/>
              <a:ext cx="4532586" cy="39059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2" t="34658" r="1630" b="13227"/>
            <a:stretch/>
          </p:blipFill>
          <p:spPr>
            <a:xfrm rot="10800000">
              <a:off x="6361386" y="2057400"/>
              <a:ext cx="4030063" cy="390590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8305800" y="4038600"/>
              <a:ext cx="990600" cy="762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810000" y="3048000"/>
              <a:ext cx="76200" cy="5334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124200" y="5029200"/>
              <a:ext cx="0" cy="381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4724400" y="4343400"/>
              <a:ext cx="457200" cy="1524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820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22" y="643494"/>
            <a:ext cx="8132954" cy="51435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9E18F573-F12E-C257-93B3-FA48CB8035C2}"/>
              </a:ext>
            </a:extLst>
          </p:cNvPr>
          <p:cNvCxnSpPr/>
          <p:nvPr/>
        </p:nvCxnSpPr>
        <p:spPr>
          <a:xfrm flipV="1">
            <a:off x="7273972" y="2008917"/>
            <a:ext cx="179173" cy="302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4BB16B03-D619-5960-CD13-581DAEB6E0D6}"/>
              </a:ext>
            </a:extLst>
          </p:cNvPr>
          <p:cNvCxnSpPr/>
          <p:nvPr/>
        </p:nvCxnSpPr>
        <p:spPr>
          <a:xfrm flipV="1">
            <a:off x="7693112" y="2407422"/>
            <a:ext cx="179173" cy="302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E1E13A2-292E-BEE6-AB68-133F764324D7}"/>
              </a:ext>
            </a:extLst>
          </p:cNvPr>
          <p:cNvSpPr txBox="1"/>
          <p:nvPr/>
        </p:nvSpPr>
        <p:spPr>
          <a:xfrm>
            <a:off x="2704071" y="2499583"/>
            <a:ext cx="60424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Reactive benign node    blue on </a:t>
            </a:r>
            <a:r>
              <a:rPr lang="en-US" sz="1350" dirty="0" err="1">
                <a:solidFill>
                  <a:srgbClr val="FFFF00"/>
                </a:solidFill>
              </a:rPr>
              <a:t>elastogram</a:t>
            </a:r>
            <a:r>
              <a:rPr lang="en-US" sz="1350" dirty="0">
                <a:solidFill>
                  <a:srgbClr val="FFFF00"/>
                </a:solidFill>
              </a:rPr>
              <a:t>                            inflammatory vessels</a:t>
            </a:r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7227EF-0EE4-BE73-7CE4-A49A7BC16740}"/>
              </a:ext>
            </a:extLst>
          </p:cNvPr>
          <p:cNvSpPr txBox="1"/>
          <p:nvPr/>
        </p:nvSpPr>
        <p:spPr>
          <a:xfrm>
            <a:off x="2957385" y="5061034"/>
            <a:ext cx="6555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</a:rPr>
              <a:t>Normal groin artery &amp; vein                                     mass decreased 80%   absent vessels</a:t>
            </a:r>
          </a:p>
        </p:txBody>
      </p:sp>
    </p:spTree>
    <p:extLst>
      <p:ext uri="{BB962C8B-B14F-4D97-AF65-F5344CB8AC3E}">
        <p14:creationId xmlns:p14="http://schemas.microsoft.com/office/powerpoint/2010/main" val="3582150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119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3968" y="1"/>
            <a:ext cx="7248939" cy="66501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AUTO-FLUORESCENCE  BURN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0156" y="665020"/>
            <a:ext cx="8316562" cy="5367646"/>
            <a:chOff x="3166973" y="2074070"/>
            <a:chExt cx="5596812" cy="3612275"/>
          </a:xfrm>
        </p:grpSpPr>
        <p:pic>
          <p:nvPicPr>
            <p:cNvPr id="1026" name="6FCE84DE-6C53-4939-A512-46B8AEA765FE">
              <a:extLst>
                <a:ext uri="{FF2B5EF4-FFF2-40B4-BE49-F238E27FC236}">
                  <a16:creationId xmlns="" xmlns:a16="http://schemas.microsoft.com/office/drawing/2014/main" id="{57237626-1F0B-4B43-AED1-C8E52E5C2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" t="-78" r="108" b="2578"/>
            <a:stretch/>
          </p:blipFill>
          <p:spPr bwMode="auto">
            <a:xfrm>
              <a:off x="3166973" y="2074070"/>
              <a:ext cx="2686050" cy="361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C7EB833D-94FC-4714-A7F9-7083FF5AEDD8">
              <a:extLst>
                <a:ext uri="{FF2B5EF4-FFF2-40B4-BE49-F238E27FC236}">
                  <a16:creationId xmlns="" xmlns:a16="http://schemas.microsoft.com/office/drawing/2014/main" id="{8CB6688A-8A77-4D56-89ED-62BE43683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8"/>
            <a:stretch/>
          </p:blipFill>
          <p:spPr bwMode="auto">
            <a:xfrm>
              <a:off x="5963435" y="2074070"/>
              <a:ext cx="2800350" cy="361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9991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90331" y="88900"/>
            <a:ext cx="10972800" cy="64737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PET/CT OF RECURRENT SCC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8361" r="11803"/>
          <a:stretch>
            <a:fillRect/>
          </a:stretch>
        </p:blipFill>
        <p:spPr bwMode="auto">
          <a:xfrm>
            <a:off x="3362200" y="995038"/>
            <a:ext cx="5229062" cy="504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5241931" y="4628573"/>
            <a:ext cx="520701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68273" y="625706"/>
            <a:ext cx="687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           LOCAL UNIVERSITY HOSPITAL RECOMMENDED AK AMPUTATION</a:t>
            </a:r>
          </a:p>
        </p:txBody>
      </p:sp>
    </p:spTree>
    <p:extLst>
      <p:ext uri="{BB962C8B-B14F-4D97-AF65-F5344CB8AC3E}">
        <p14:creationId xmlns:p14="http://schemas.microsoft.com/office/powerpoint/2010/main" val="2035023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84931" y="178961"/>
            <a:ext cx="4449288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GLOMUS TUMOR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ERYTHRONYCHIA 5 YRS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8603" y="1377537"/>
            <a:ext cx="11598183" cy="3712029"/>
            <a:chOff x="906481" y="2286000"/>
            <a:chExt cx="9761519" cy="3124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0" t="18889" r="11667" b="26667"/>
            <a:stretch/>
          </p:blipFill>
          <p:spPr>
            <a:xfrm>
              <a:off x="906481" y="2286000"/>
              <a:ext cx="3276600" cy="3124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t="35212" r="10000" b="30985"/>
            <a:stretch/>
          </p:blipFill>
          <p:spPr>
            <a:xfrm>
              <a:off x="4267200" y="2286000"/>
              <a:ext cx="6400800" cy="3124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31331" y="4901760"/>
              <a:ext cx="7037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			</a:t>
              </a:r>
              <a:r>
                <a:rPr lang="en-US" sz="2400" b="1" dirty="0"/>
                <a:t>SONOGRAM                            DOPPLER SCAN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6400800" y="3657600"/>
              <a:ext cx="304800" cy="381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562600" y="3657600"/>
              <a:ext cx="304800" cy="381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186715" y="2417802"/>
              <a:ext cx="4962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CURVILINEAR BONEY REMODELLING     HYPEREMIA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684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91272" y="357850"/>
            <a:ext cx="4116779" cy="445074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CHRONIC PSORIASIS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3F127D-E4C9-41F9-AFF4-8847E7326480}"/>
              </a:ext>
            </a:extLst>
          </p:cNvPr>
          <p:cNvSpPr txBox="1"/>
          <p:nvPr/>
        </p:nvSpPr>
        <p:spPr>
          <a:xfrm>
            <a:off x="1351728" y="5438746"/>
            <a:ext cx="9692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(1) NORMAL DERMIS = 1 MM        </a:t>
            </a:r>
            <a:r>
              <a:rPr lang="en-US" sz="2000" b="1" dirty="0" smtClean="0"/>
              <a:t>                      </a:t>
            </a:r>
            <a:r>
              <a:rPr lang="en-US" sz="2000" b="1" dirty="0"/>
              <a:t>(2) THICKENED DERMIS = 3 MM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9255" y="1083513"/>
            <a:ext cx="11643401" cy="4332514"/>
            <a:chOff x="1452745" y="2209800"/>
            <a:chExt cx="9215255" cy="3429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2" t="7728" r="2899" b="24638"/>
            <a:stretch/>
          </p:blipFill>
          <p:spPr>
            <a:xfrm>
              <a:off x="1452745" y="2209800"/>
              <a:ext cx="4495800" cy="3429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5" t="15062" r="23437" b="54136"/>
            <a:stretch/>
          </p:blipFill>
          <p:spPr>
            <a:xfrm>
              <a:off x="6019800" y="2209801"/>
              <a:ext cx="4648200" cy="342899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BD2DA89-05D5-4840-8D3F-476644EB9148}"/>
                </a:ext>
              </a:extLst>
            </p:cNvPr>
            <p:cNvSpPr txBox="1"/>
            <p:nvPr/>
          </p:nvSpPr>
          <p:spPr>
            <a:xfrm>
              <a:off x="7129670" y="4492487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olecranon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A3CAE12-F23F-45A2-9C26-95F4B4B368A1}"/>
                </a:ext>
              </a:extLst>
            </p:cNvPr>
            <p:cNvSpPr txBox="1"/>
            <p:nvPr/>
          </p:nvSpPr>
          <p:spPr>
            <a:xfrm>
              <a:off x="9236765" y="258417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DERMIS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5304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26854" r="27917" b="14256"/>
          <a:stretch/>
        </p:blipFill>
        <p:spPr>
          <a:xfrm>
            <a:off x="1284601" y="918928"/>
            <a:ext cx="9978887" cy="4913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6016" y="395708"/>
            <a:ext cx="8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PSORIASIS TREATMENT FOLLOW-UP</a:t>
            </a:r>
          </a:p>
        </p:txBody>
      </p:sp>
    </p:spTree>
    <p:extLst>
      <p:ext uri="{BB962C8B-B14F-4D97-AF65-F5344CB8AC3E}">
        <p14:creationId xmlns:p14="http://schemas.microsoft.com/office/powerpoint/2010/main" val="33677147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534400" cy="604136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PSORIATIC VESSEL DENSITY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BOEHM.jpg"/>
          <p:cNvPicPr>
            <a:picLocks noChangeAspect="1"/>
          </p:cNvPicPr>
          <p:nvPr/>
        </p:nvPicPr>
        <p:blipFill rotWithShape="1">
          <a:blip r:embed="rId4" cstate="print"/>
          <a:srcRect l="6940" t="36000" r="10353" b="36364"/>
          <a:stretch/>
        </p:blipFill>
        <p:spPr>
          <a:xfrm>
            <a:off x="1623499" y="886898"/>
            <a:ext cx="9349301" cy="4851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57385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INFLAMATORY VESSEL DENSITY=9.6 % MAY BE FOLLOWED DURING THERAPY </a:t>
            </a:r>
          </a:p>
        </p:txBody>
      </p:sp>
      <p:sp>
        <p:nvSpPr>
          <p:cNvPr id="2" name="Oval 1"/>
          <p:cNvSpPr/>
          <p:nvPr/>
        </p:nvSpPr>
        <p:spPr>
          <a:xfrm>
            <a:off x="10210800" y="1551709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52230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7258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PSEUDOXANTHOMA ELASTICUM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8785" y="766948"/>
            <a:ext cx="916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         </a:t>
            </a:r>
            <a:r>
              <a:rPr lang="en-US" sz="1800" b="1" dirty="0"/>
              <a:t>NORMAL SKIN 1.0 MM    </a:t>
            </a:r>
            <a:r>
              <a:rPr lang="en-US" sz="1800" b="1" dirty="0" smtClean="0"/>
              <a:t>                          </a:t>
            </a:r>
            <a:r>
              <a:rPr lang="en-US" sz="1800" b="1" dirty="0"/>
              <a:t>AVASCULAR LESION DEPTH 1.7 MM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7334" r="15000" b="46000"/>
          <a:stretch/>
        </p:blipFill>
        <p:spPr>
          <a:xfrm>
            <a:off x="5862450" y="1181080"/>
            <a:ext cx="4997827" cy="4691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20000" r="20833" b="2222"/>
          <a:stretch/>
        </p:blipFill>
        <p:spPr>
          <a:xfrm>
            <a:off x="907709" y="1181080"/>
            <a:ext cx="4825488" cy="469144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8964550" y="2128943"/>
            <a:ext cx="0" cy="43084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62450" y="1784265"/>
            <a:ext cx="430847" cy="861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327330" y="2128943"/>
            <a:ext cx="0" cy="34467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0694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743" y="381002"/>
            <a:ext cx="7772400" cy="438396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BCC   INVADING   BONE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15043" y="1308448"/>
            <a:ext cx="8768363" cy="4638822"/>
            <a:chOff x="2226626" y="1869499"/>
            <a:chExt cx="7693643" cy="407025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0464996-9697-4E57-8858-4B7C7A67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626" y="1876096"/>
              <a:ext cx="2974533" cy="40517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DB09B56-9213-4DB2-9CEB-622672FE1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0533" y="1869499"/>
              <a:ext cx="4659736" cy="40702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55FCFC6-5F35-41DD-B1B9-A1CDCAF7D6F1}"/>
                </a:ext>
              </a:extLst>
            </p:cNvPr>
            <p:cNvSpPr txBox="1"/>
            <p:nvPr/>
          </p:nvSpPr>
          <p:spPr>
            <a:xfrm>
              <a:off x="7633252" y="2425149"/>
              <a:ext cx="100867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T</a:t>
              </a:r>
            </a:p>
            <a:p>
              <a:endParaRPr lang="en-US" sz="2000" dirty="0">
                <a:solidFill>
                  <a:srgbClr val="FFFF00"/>
                </a:solidFill>
              </a:endParaRPr>
            </a:p>
            <a:p>
              <a:endParaRPr lang="en-US" sz="2000" dirty="0">
                <a:solidFill>
                  <a:srgbClr val="FFFF00"/>
                </a:solidFill>
              </a:endParaRPr>
            </a:p>
            <a:p>
              <a:endParaRPr lang="en-US" sz="2000" dirty="0">
                <a:solidFill>
                  <a:srgbClr val="FFFF00"/>
                </a:solidFill>
              </a:endParaRPr>
            </a:p>
            <a:p>
              <a:r>
                <a:rPr lang="en-US" sz="2000" dirty="0">
                  <a:solidFill>
                    <a:srgbClr val="FFFF00"/>
                  </a:solidFill>
                </a:rPr>
                <a:t>T</a:t>
              </a:r>
            </a:p>
            <a:p>
              <a:endParaRPr lang="en-US" sz="2000" dirty="0">
                <a:solidFill>
                  <a:srgbClr val="FFFF00"/>
                </a:solidFill>
              </a:endParaRPr>
            </a:p>
            <a:p>
              <a:endParaRPr lang="en-US" sz="2000" dirty="0">
                <a:solidFill>
                  <a:srgbClr val="FFFF00"/>
                </a:solidFill>
              </a:endParaRPr>
            </a:p>
            <a:p>
              <a:r>
                <a:rPr lang="en-US" sz="2000" dirty="0">
                  <a:solidFill>
                    <a:srgbClr val="FFFF00"/>
                  </a:solidFill>
                </a:rPr>
                <a:t>CORTEX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8B421E-5B2F-4B5E-80F9-BE126566F03B}"/>
              </a:ext>
            </a:extLst>
          </p:cNvPr>
          <p:cNvSpPr txBox="1"/>
          <p:nvPr/>
        </p:nvSpPr>
        <p:spPr>
          <a:xfrm>
            <a:off x="1615043" y="842393"/>
            <a:ext cx="935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FOLLOWING SLIDES : CATALANO/BARD    J ULTRASOUND MED  2019   (in press)</a:t>
            </a:r>
          </a:p>
        </p:txBody>
      </p:sp>
    </p:spTree>
    <p:extLst>
      <p:ext uri="{BB962C8B-B14F-4D97-AF65-F5344CB8AC3E}">
        <p14:creationId xmlns:p14="http://schemas.microsoft.com/office/powerpoint/2010/main" val="3323657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6149" y="145402"/>
            <a:ext cx="8640417" cy="597421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BCC NASAL ALA SPARES CARTILAGE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EC58D0-F503-4EFA-A9DF-7943E7F7D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8" y="742823"/>
            <a:ext cx="4142860" cy="5182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C6A083-F5C7-4F87-8EAE-A5D778AA9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77" y="736270"/>
            <a:ext cx="5614367" cy="51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6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31631" y="619837"/>
            <a:ext cx="9861452" cy="5388189"/>
            <a:chOff x="1728716" y="1160060"/>
            <a:chExt cx="8742336" cy="47767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2" t="24043" r="14813" b="31139"/>
            <a:stretch/>
          </p:blipFill>
          <p:spPr>
            <a:xfrm>
              <a:off x="1728716" y="1160060"/>
              <a:ext cx="8742336" cy="477671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35900" y="5467107"/>
              <a:ext cx="7520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m  =  ORBICULARIS  MUSCLE  IMMEDIATELY  SUBDERMAL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17827" y="4176215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71575" y="265185"/>
            <a:ext cx="10972800" cy="2739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BCC ORBITAL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MUSCLE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INVASION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298" y="275913"/>
            <a:ext cx="8256103" cy="48589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7mm DEPTH:  SCC SPARES CARTILAGE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9331" y="866900"/>
            <a:ext cx="11641651" cy="4904508"/>
            <a:chOff x="1714997" y="1851025"/>
            <a:chExt cx="8511999" cy="358601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B0948F2-601F-474A-912F-70D071CE9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997" y="1851025"/>
              <a:ext cx="2667000" cy="3556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569E673-0E88-4FFE-91EB-2EB1872D2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393" y="1851025"/>
              <a:ext cx="2557321" cy="35860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03DCA034-2555-4A98-A8F1-FD6525FD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110" y="1851025"/>
              <a:ext cx="3102886" cy="358601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0B14A210-DD19-452A-8A21-196045C34956}"/>
                </a:ext>
              </a:extLst>
            </p:cNvPr>
            <p:cNvCxnSpPr/>
            <p:nvPr/>
          </p:nvCxnSpPr>
          <p:spPr>
            <a:xfrm>
              <a:off x="5618922" y="3578088"/>
              <a:ext cx="0" cy="39756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CB6A25DE-FE60-4F82-9796-800E06EDADF0}"/>
                </a:ext>
              </a:extLst>
            </p:cNvPr>
            <p:cNvCxnSpPr/>
            <p:nvPr/>
          </p:nvCxnSpPr>
          <p:spPr>
            <a:xfrm>
              <a:off x="8428383" y="3101010"/>
              <a:ext cx="0" cy="3279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621F1DE4-306E-47DD-ADBB-9912BA83CE28}"/>
                </a:ext>
              </a:extLst>
            </p:cNvPr>
            <p:cNvCxnSpPr/>
            <p:nvPr/>
          </p:nvCxnSpPr>
          <p:spPr>
            <a:xfrm>
              <a:off x="5963478" y="3578088"/>
              <a:ext cx="0" cy="39756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576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32524"/>
            <a:ext cx="7772400" cy="556246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MALIGNANT MELANOMA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538D34-7823-4180-A020-259F55DD5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739235"/>
            <a:ext cx="6978738" cy="52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85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120" y="211285"/>
            <a:ext cx="7772400" cy="494062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ACRAL </a:t>
            </a:r>
            <a:r>
              <a:rPr lang="en-US" sz="2800" b="1" dirty="0" smtClean="0">
                <a:solidFill>
                  <a:srgbClr val="002060"/>
                </a:solidFill>
              </a:rPr>
              <a:t>MELANOMA (same </a:t>
            </a:r>
            <a:r>
              <a:rPr lang="en-US" sz="2800" b="1" dirty="0">
                <a:solidFill>
                  <a:srgbClr val="002060"/>
                </a:solidFill>
              </a:rPr>
              <a:t>case)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99756" y="827874"/>
            <a:ext cx="6703158" cy="5206230"/>
            <a:chOff x="2987278" y="1635396"/>
            <a:chExt cx="5800000" cy="450476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6AEA17CA-132E-467B-A0C4-879C8EF7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278" y="1635396"/>
              <a:ext cx="5800000" cy="45047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C13C764-6820-4852-AABF-1831EA6EA394}"/>
                </a:ext>
              </a:extLst>
            </p:cNvPr>
            <p:cNvSpPr txBox="1"/>
            <p:nvPr/>
          </p:nvSpPr>
          <p:spPr>
            <a:xfrm>
              <a:off x="5565914" y="2199861"/>
              <a:ext cx="918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TUMOR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6A189EB-C191-4006-B464-8FC8C01E440A}"/>
                </a:ext>
              </a:extLst>
            </p:cNvPr>
            <p:cNvSpPr txBox="1"/>
            <p:nvPr/>
          </p:nvSpPr>
          <p:spPr>
            <a:xfrm>
              <a:off x="6599583" y="5614567"/>
              <a:ext cx="1807910" cy="31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METATARSAL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99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3635" y="112644"/>
            <a:ext cx="9024730" cy="647377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DOPPLER ACRAL </a:t>
            </a:r>
            <a:r>
              <a:rPr lang="en-US" sz="2800" b="1" dirty="0" smtClean="0">
                <a:solidFill>
                  <a:srgbClr val="002060"/>
                </a:solidFill>
              </a:rPr>
              <a:t>MELANOMA (same </a:t>
            </a:r>
            <a:r>
              <a:rPr lang="en-US" sz="2800" b="1" dirty="0">
                <a:solidFill>
                  <a:srgbClr val="002060"/>
                </a:solidFill>
              </a:rPr>
              <a:t>case)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71A0DF3-E038-4EDB-9322-A57516455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-3798" b="50736"/>
          <a:stretch/>
        </p:blipFill>
        <p:spPr>
          <a:xfrm>
            <a:off x="3839538" y="789621"/>
            <a:ext cx="5328213" cy="5280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F52EEC0-7361-4159-9536-AC4BC3A912EB}"/>
              </a:ext>
            </a:extLst>
          </p:cNvPr>
          <p:cNvSpPr txBox="1"/>
          <p:nvPr/>
        </p:nvSpPr>
        <p:spPr>
          <a:xfrm>
            <a:off x="2018260" y="1754190"/>
            <a:ext cx="1773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</a:rPr>
              <a:t>DERMIS</a:t>
            </a:r>
          </a:p>
          <a:p>
            <a:pPr algn="r"/>
            <a:endParaRPr lang="en-US" sz="2000" dirty="0">
              <a:solidFill>
                <a:srgbClr val="002060"/>
              </a:solidFill>
            </a:endParaRPr>
          </a:p>
          <a:p>
            <a:pPr algn="r"/>
            <a:endParaRPr lang="en-US" sz="2000" dirty="0">
              <a:solidFill>
                <a:srgbClr val="002060"/>
              </a:solidFill>
            </a:endParaRPr>
          </a:p>
          <a:p>
            <a:pPr algn="r"/>
            <a:r>
              <a:rPr lang="en-US" sz="2000" dirty="0">
                <a:solidFill>
                  <a:srgbClr val="002060"/>
                </a:solidFill>
              </a:rPr>
              <a:t>HIGH </a:t>
            </a:r>
          </a:p>
          <a:p>
            <a:pPr algn="r"/>
            <a:r>
              <a:rPr lang="en-US" sz="2000" dirty="0">
                <a:solidFill>
                  <a:srgbClr val="002060"/>
                </a:solidFill>
              </a:rPr>
              <a:t>DOPPLER</a:t>
            </a:r>
          </a:p>
          <a:p>
            <a:pPr algn="r"/>
            <a:r>
              <a:rPr lang="en-US" sz="2000" dirty="0">
                <a:solidFill>
                  <a:srgbClr val="002060"/>
                </a:solidFill>
              </a:rPr>
              <a:t>VESSELS</a:t>
            </a:r>
          </a:p>
          <a:p>
            <a:pPr algn="r"/>
            <a:endParaRPr lang="en-US" sz="2000" dirty="0" smtClean="0">
              <a:solidFill>
                <a:srgbClr val="002060"/>
              </a:solidFill>
            </a:endParaRPr>
          </a:p>
          <a:p>
            <a:pPr algn="r"/>
            <a:endParaRPr lang="en-US" sz="2000" dirty="0">
              <a:solidFill>
                <a:srgbClr val="002060"/>
              </a:solidFill>
            </a:endParaRPr>
          </a:p>
          <a:p>
            <a:pPr algn="r"/>
            <a:endParaRPr lang="en-US" sz="2000" dirty="0">
              <a:solidFill>
                <a:srgbClr val="002060"/>
              </a:solidFill>
            </a:endParaRPr>
          </a:p>
          <a:p>
            <a:pPr algn="r"/>
            <a:endParaRPr lang="en-US" sz="2000" dirty="0">
              <a:solidFill>
                <a:srgbClr val="002060"/>
              </a:solidFill>
            </a:endParaRPr>
          </a:p>
          <a:p>
            <a:pPr algn="r"/>
            <a:r>
              <a:rPr lang="en-US" sz="2000" dirty="0">
                <a:solidFill>
                  <a:srgbClr val="002060"/>
                </a:solidFill>
              </a:rPr>
              <a:t>LOW</a:t>
            </a:r>
          </a:p>
          <a:p>
            <a:pPr algn="r"/>
            <a:r>
              <a:rPr lang="en-US" sz="2000" dirty="0">
                <a:solidFill>
                  <a:srgbClr val="002060"/>
                </a:solidFill>
              </a:rPr>
              <a:t>FLOW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82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639" y="250371"/>
            <a:ext cx="11162805" cy="78278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RECURRENT DFSP (adjacent </a:t>
            </a:r>
            <a:r>
              <a:rPr lang="en-US" sz="2800" b="1" dirty="0">
                <a:solidFill>
                  <a:srgbClr val="002060"/>
                </a:solidFill>
              </a:rPr>
              <a:t>to frontal bone) </a:t>
            </a:r>
            <a:br>
              <a:rPr lang="en-US" sz="2800" b="1" dirty="0">
                <a:solidFill>
                  <a:srgbClr val="002060"/>
                </a:solidFill>
              </a:rPr>
            </a:b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01734" y="713014"/>
            <a:ext cx="7113441" cy="5379028"/>
            <a:chOff x="3048000" y="1851026"/>
            <a:chExt cx="5780952" cy="437142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8A823F3-E6E2-4011-A407-F1F23F97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851026"/>
              <a:ext cx="5780952" cy="437142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F121BDB-23A4-41A2-B9D1-0D6F6A58DD84}"/>
                </a:ext>
              </a:extLst>
            </p:cNvPr>
            <p:cNvSpPr txBox="1"/>
            <p:nvPr/>
          </p:nvSpPr>
          <p:spPr>
            <a:xfrm>
              <a:off x="4359966" y="5049078"/>
              <a:ext cx="18260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FRONTAL SINUS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6868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7772400" cy="67689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KAPOSI’S SARCOMA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62545" y="668465"/>
            <a:ext cx="8290406" cy="5361879"/>
            <a:chOff x="2286000" y="1316450"/>
            <a:chExt cx="7548198" cy="488185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B768F03-0DCD-4063-B0D3-DD524801B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1316450"/>
              <a:ext cx="3714750" cy="48818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7CF8F18-D993-44CD-9C79-D8A3DD5EC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8" t="177" r="278" b="53222"/>
            <a:stretch/>
          </p:blipFill>
          <p:spPr>
            <a:xfrm>
              <a:off x="6000750" y="1316450"/>
              <a:ext cx="3833448" cy="4881850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4831A348-0218-4E97-B406-46991D5EABE7}"/>
                </a:ext>
              </a:extLst>
            </p:cNvPr>
            <p:cNvCxnSpPr/>
            <p:nvPr/>
          </p:nvCxnSpPr>
          <p:spPr>
            <a:xfrm flipH="1">
              <a:off x="9130749" y="2070169"/>
              <a:ext cx="583095" cy="9276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582E4DE3-1858-44AD-A4A4-E89F2E93F32B}"/>
                </a:ext>
              </a:extLst>
            </p:cNvPr>
            <p:cNvCxnSpPr/>
            <p:nvPr/>
          </p:nvCxnSpPr>
          <p:spPr>
            <a:xfrm>
              <a:off x="6327914" y="1884638"/>
              <a:ext cx="530087" cy="18553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5637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657586-425A-4CBA-A3A5-C4FBC705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492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OCT ANATOMY - 1.5 mm DEPTH SCAN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63222" y="795649"/>
            <a:ext cx="9911656" cy="5146534"/>
            <a:chOff x="1524000" y="1324873"/>
            <a:chExt cx="9144000" cy="474793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EC3499C-10A3-4185-B622-D181ADC12D59}"/>
                </a:ext>
              </a:extLst>
            </p:cNvPr>
            <p:cNvPicPr/>
            <p:nvPr/>
          </p:nvPicPr>
          <p:blipFill rotWithShape="1">
            <a:blip r:embed="rId3"/>
            <a:srcRect b="12904"/>
            <a:stretch/>
          </p:blipFill>
          <p:spPr bwMode="auto">
            <a:xfrm>
              <a:off x="1524000" y="1324873"/>
              <a:ext cx="9144000" cy="47479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0DF5A6E-856D-4221-8C73-D56E477D5E62}"/>
                </a:ext>
              </a:extLst>
            </p:cNvPr>
            <p:cNvSpPr txBox="1"/>
            <p:nvPr/>
          </p:nvSpPr>
          <p:spPr>
            <a:xfrm>
              <a:off x="5221358" y="2756452"/>
              <a:ext cx="19940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HAIR FOLLICLE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="" xmlns:a16="http://schemas.microsoft.com/office/drawing/2014/main" id="{F9E9A616-ECBD-472B-AE62-5BD71439C5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1758" y="2955235"/>
              <a:ext cx="609601" cy="5300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C6CE30B-E8AC-414B-B35C-77F628BB3906}"/>
                </a:ext>
              </a:extLst>
            </p:cNvPr>
            <p:cNvSpPr txBox="1"/>
            <p:nvPr/>
          </p:nvSpPr>
          <p:spPr>
            <a:xfrm>
              <a:off x="6520071" y="3949149"/>
              <a:ext cx="2208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SEBACEOUS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GLAND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47BC1EA-7A6C-4669-8A63-40BC7B1F3BF6}"/>
                </a:ext>
              </a:extLst>
            </p:cNvPr>
            <p:cNvSpPr txBox="1"/>
            <p:nvPr/>
          </p:nvSpPr>
          <p:spPr>
            <a:xfrm>
              <a:off x="5751444" y="1881809"/>
              <a:ext cx="1463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epidermis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210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33411" y="208722"/>
            <a:ext cx="10371274" cy="5446340"/>
            <a:chOff x="1524001" y="1114778"/>
            <a:chExt cx="8813785" cy="4628445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8BAC758-6440-43C6-B41E-46F666429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111" t="-11450" r="32206" b="1"/>
            <a:stretch/>
          </p:blipFill>
          <p:spPr>
            <a:xfrm>
              <a:off x="1524001" y="1114778"/>
              <a:ext cx="6493565" cy="46284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2ABA3A4-6EEA-48D2-ADB1-0EAEB470FA06}"/>
                </a:ext>
              </a:extLst>
            </p:cNvPr>
            <p:cNvSpPr txBox="1"/>
            <p:nvPr/>
          </p:nvSpPr>
          <p:spPr>
            <a:xfrm>
              <a:off x="8282608" y="1978127"/>
              <a:ext cx="205517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Nd: YAG  </a:t>
              </a:r>
            </a:p>
            <a:p>
              <a:r>
                <a:rPr lang="en-US" sz="2400" dirty="0">
                  <a:solidFill>
                    <a:srgbClr val="002060"/>
                  </a:solidFill>
                </a:rPr>
                <a:t>Pre treatment</a:t>
              </a:r>
            </a:p>
            <a:p>
              <a:endParaRPr lang="en-US" sz="2400" dirty="0">
                <a:solidFill>
                  <a:srgbClr val="002060"/>
                </a:solidFill>
              </a:endParaRPr>
            </a:p>
            <a:p>
              <a:endParaRPr lang="en-US" sz="2400" dirty="0">
                <a:solidFill>
                  <a:srgbClr val="002060"/>
                </a:solidFill>
              </a:endParaRPr>
            </a:p>
            <a:p>
              <a:endParaRPr lang="en-US" sz="2400" dirty="0">
                <a:solidFill>
                  <a:srgbClr val="002060"/>
                </a:solidFill>
              </a:endParaRPr>
            </a:p>
            <a:p>
              <a:endParaRPr lang="en-US" sz="2400" dirty="0">
                <a:solidFill>
                  <a:srgbClr val="002060"/>
                </a:solidFill>
              </a:endParaRPr>
            </a:p>
            <a:p>
              <a:r>
                <a:rPr lang="en-US" sz="2400" dirty="0">
                  <a:solidFill>
                    <a:srgbClr val="002060"/>
                  </a:solidFill>
                </a:rPr>
                <a:t>Post treatment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8C48BE-2726-40E8-B636-1DC8FCEC9552}"/>
              </a:ext>
            </a:extLst>
          </p:cNvPr>
          <p:cNvSpPr txBox="1"/>
          <p:nvPr/>
        </p:nvSpPr>
        <p:spPr>
          <a:xfrm>
            <a:off x="506897" y="5756727"/>
            <a:ext cx="1119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Courtesy: Prof. </a:t>
            </a:r>
            <a:r>
              <a:rPr lang="en-US" sz="1800" b="1" dirty="0" err="1">
                <a:solidFill>
                  <a:srgbClr val="002060"/>
                </a:solidFill>
              </a:rPr>
              <a:t>Welzel</a:t>
            </a:r>
            <a:r>
              <a:rPr lang="en-US" sz="1800" b="1" dirty="0">
                <a:solidFill>
                  <a:srgbClr val="002060"/>
                </a:solidFill>
              </a:rPr>
              <a:t> in Bard Ed: IMAGE GUIDED DERMATOLOGIC TREATMENT  (Springer 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39BB5C-2DF9-4838-BDE3-ED1F38B7F12F}"/>
              </a:ext>
            </a:extLst>
          </p:cNvPr>
          <p:cNvSpPr txBox="1"/>
          <p:nvPr/>
        </p:nvSpPr>
        <p:spPr>
          <a:xfrm>
            <a:off x="1421296" y="208722"/>
            <a:ext cx="871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ANGIOMA:  DERMOSCOPY  VS  ANGIO-OCT</a:t>
            </a:r>
          </a:p>
        </p:txBody>
      </p:sp>
    </p:spTree>
    <p:extLst>
      <p:ext uri="{BB962C8B-B14F-4D97-AF65-F5344CB8AC3E}">
        <p14:creationId xmlns:p14="http://schemas.microsoft.com/office/powerpoint/2010/main" val="22713180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2" name="Grafik 6" descr="Ein Bild, das Foto, anzeigend enthält.&#10;&#10;&#10;&#10;Automatisch generierte Beschreibung">
            <a:extLst>
              <a:ext uri="{FF2B5EF4-FFF2-40B4-BE49-F238E27FC236}">
                <a16:creationId xmlns="" xmlns:a16="http://schemas.microsoft.com/office/drawing/2014/main" id="{F25B4FE2-CE1D-4FDA-B23B-3FF2A49979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29" y="699266"/>
            <a:ext cx="6195630" cy="5346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05DB72-8C5F-48A4-A726-E12608F5B0E5}"/>
              </a:ext>
            </a:extLst>
          </p:cNvPr>
          <p:cNvSpPr txBox="1"/>
          <p:nvPr/>
        </p:nvSpPr>
        <p:spPr>
          <a:xfrm>
            <a:off x="812800" y="176046"/>
            <a:ext cx="1038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BCC: DERMOSCOPY  VS   ANGIO OCT &amp; OCT</a:t>
            </a:r>
          </a:p>
        </p:txBody>
      </p:sp>
    </p:spTree>
    <p:extLst>
      <p:ext uri="{BB962C8B-B14F-4D97-AF65-F5344CB8AC3E}">
        <p14:creationId xmlns:p14="http://schemas.microsoft.com/office/powerpoint/2010/main" val="399172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9BF2B5-DE69-4257-9024-5B49B2B6F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" r="65798"/>
          <a:stretch/>
        </p:blipFill>
        <p:spPr>
          <a:xfrm>
            <a:off x="2991672" y="665015"/>
            <a:ext cx="5422855" cy="5391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7CE62B-BFE0-466F-9C5E-509D91CBF0DF}"/>
              </a:ext>
            </a:extLst>
          </p:cNvPr>
          <p:cNvSpPr txBox="1"/>
          <p:nvPr/>
        </p:nvSpPr>
        <p:spPr>
          <a:xfrm>
            <a:off x="7145750" y="2069859"/>
            <a:ext cx="1268777" cy="3631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Nd: YAG</a:t>
            </a:r>
          </a:p>
          <a:p>
            <a:r>
              <a:rPr lang="en-US" sz="2400" dirty="0"/>
              <a:t>DAY  0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DAY 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375B7-7E61-4663-822C-F7C8893CD7B7}"/>
              </a:ext>
            </a:extLst>
          </p:cNvPr>
          <p:cNvSpPr txBox="1"/>
          <p:nvPr/>
        </p:nvSpPr>
        <p:spPr>
          <a:xfrm>
            <a:off x="2272031" y="141795"/>
            <a:ext cx="703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OCT:  SCC NEOVASCULARITY EN FACE</a:t>
            </a:r>
          </a:p>
        </p:txBody>
      </p:sp>
    </p:spTree>
    <p:extLst>
      <p:ext uri="{BB962C8B-B14F-4D97-AF65-F5344CB8AC3E}">
        <p14:creationId xmlns:p14="http://schemas.microsoft.com/office/powerpoint/2010/main" val="260266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3479" y="88558"/>
            <a:ext cx="10972800" cy="49908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DEEP  BCC   NASAL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95379" y="587643"/>
            <a:ext cx="7467599" cy="5477637"/>
            <a:chOff x="2590801" y="1305097"/>
            <a:chExt cx="6481839" cy="4754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318" y="1305097"/>
              <a:ext cx="6376804" cy="475456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590801" y="5690327"/>
              <a:ext cx="6481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NORMAL NASAL CARTILAGE (c)  ERODED LEFT CARTILAGE-</a:t>
              </a:r>
              <a:r>
                <a:rPr lang="en-US" b="1" dirty="0">
                  <a:solidFill>
                    <a:srgbClr val="FF0000"/>
                  </a:solidFill>
                </a:rPr>
                <a:t>ARROW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6377118" y="4611859"/>
              <a:ext cx="685800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V="1">
              <a:off x="4319718" y="4154659"/>
              <a:ext cx="0" cy="457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4624518" y="4154659"/>
              <a:ext cx="0" cy="457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="" xmlns:a16="http://schemas.microsoft.com/office/drawing/2014/main" id="{5F41748F-6663-91F2-DBB3-32362E25E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118" y="3382697"/>
            <a:ext cx="6986527" cy="732901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ROBERT BARD, MD, DABR, FAIUM, FASLMS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Director,  Bard Diagnostics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THE ANGIOFOUNDATION 501(c)3, NYC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Founder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SOCIETE FRANCAISE DE RADIOLOGIE, PARIS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International </a:t>
            </a:r>
            <a:r>
              <a:rPr lang="en-US" sz="1800" dirty="0">
                <a:solidFill>
                  <a:schemeClr val="bg1"/>
                </a:solidFill>
              </a:rPr>
              <a:t>Contributor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2876EFA4-8D0B-794B-E515-DAB03DB9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116" y="2664415"/>
            <a:ext cx="9018533" cy="803180"/>
          </a:xfrm>
        </p:spPr>
        <p:txBody>
          <a:bodyPr/>
          <a:lstStyle/>
          <a:p>
            <a:r>
              <a:rPr lang="en-US" sz="4000" dirty="0"/>
              <a:t>MICROVASCULAR IMAGING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33" y="4513538"/>
            <a:ext cx="2053750" cy="1373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4" y="4111314"/>
            <a:ext cx="2162299" cy="21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96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0204" y="875482"/>
            <a:ext cx="11147029" cy="5106571"/>
            <a:chOff x="1948758" y="2480328"/>
            <a:chExt cx="8033442" cy="36802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758" y="2480328"/>
              <a:ext cx="4064000" cy="361567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9334" r="16999" b="56000"/>
            <a:stretch/>
          </p:blipFill>
          <p:spPr>
            <a:xfrm>
              <a:off x="5943600" y="2480328"/>
              <a:ext cx="4038600" cy="361567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24601" y="5791200"/>
              <a:ext cx="1324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FACIAL VEIN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772401" y="4495800"/>
              <a:ext cx="1326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Facial Nerve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8839200" y="4191000"/>
              <a:ext cx="76200" cy="304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7898558" y="3962400"/>
              <a:ext cx="178643" cy="5334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6324600" y="2667000"/>
              <a:ext cx="2286000" cy="369332"/>
            </a:xfrm>
            <a:prstGeom prst="ellipse">
              <a:avLst/>
            </a:prstGeom>
            <a:no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39201" y="2819401"/>
              <a:ext cx="647173" cy="46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Depth</a:t>
              </a:r>
            </a:p>
            <a:p>
              <a:r>
                <a: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2.1 mm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00200" y="147322"/>
            <a:ext cx="9067800" cy="5907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BCC 3 MM FROM FACIAL NERVE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76" y="388695"/>
            <a:ext cx="4015896" cy="890318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DERMAL POSTOP </a:t>
            </a:r>
            <a:r>
              <a:rPr lang="en-US" sz="2700" b="1" dirty="0" smtClean="0">
                <a:solidFill>
                  <a:schemeClr val="accent5">
                    <a:lumMod val="50000"/>
                  </a:schemeClr>
                </a:solidFill>
              </a:rPr>
              <a:t>LESION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DIAGNOSED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AS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KELOID</a:t>
            </a:r>
            <a:b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15990" y="1037554"/>
            <a:ext cx="3226017" cy="5215536"/>
            <a:chOff x="6769078" y="1037554"/>
            <a:chExt cx="3226017" cy="5215536"/>
          </a:xfrm>
        </p:grpSpPr>
        <p:pic>
          <p:nvPicPr>
            <p:cNvPr id="11" name="Picture 10" descr="MOSCOVICH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6200000">
              <a:off x="5912095" y="1894537"/>
              <a:ext cx="4939983" cy="32260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13512" y="1174777"/>
              <a:ext cx="362570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</a:t>
              </a:r>
            </a:p>
            <a:p>
              <a:r>
                <a:rPr lang="en-US" dirty="0"/>
                <a:t>I</a:t>
              </a:r>
            </a:p>
            <a:p>
              <a:r>
                <a:rPr lang="en-US" dirty="0"/>
                <a:t>D</a:t>
              </a:r>
            </a:p>
            <a:p>
              <a:r>
                <a:rPr lang="en-US" dirty="0"/>
                <a:t>E</a:t>
              </a:r>
            </a:p>
            <a:p>
              <a:endParaRPr lang="en-US" dirty="0"/>
            </a:p>
            <a:p>
              <a:r>
                <a:rPr lang="en-US" dirty="0"/>
                <a:t>V</a:t>
              </a:r>
            </a:p>
            <a:p>
              <a:r>
                <a:rPr lang="en-US" dirty="0"/>
                <a:t>I</a:t>
              </a:r>
            </a:p>
            <a:p>
              <a:r>
                <a:rPr lang="en-US" dirty="0"/>
                <a:t>E</a:t>
              </a:r>
            </a:p>
            <a:p>
              <a:r>
                <a:rPr lang="en-US" dirty="0"/>
                <a:t>W</a:t>
              </a:r>
            </a:p>
            <a:p>
              <a:endParaRPr lang="en-US" dirty="0"/>
            </a:p>
            <a:p>
              <a:r>
                <a:rPr lang="en-US" dirty="0"/>
                <a:t>M</a:t>
              </a:r>
            </a:p>
            <a:p>
              <a:r>
                <a:rPr lang="en-US" dirty="0"/>
                <a:t>I</a:t>
              </a:r>
            </a:p>
            <a:p>
              <a:r>
                <a:rPr lang="en-US" dirty="0"/>
                <a:t>D</a:t>
              </a:r>
            </a:p>
            <a:p>
              <a:r>
                <a:rPr lang="en-US" dirty="0"/>
                <a:t>L</a:t>
              </a:r>
            </a:p>
            <a:p>
              <a:r>
                <a:rPr lang="en-US" dirty="0"/>
                <a:t>I</a:t>
              </a:r>
            </a:p>
            <a:p>
              <a:r>
                <a:rPr lang="en-US" dirty="0"/>
                <a:t>N</a:t>
              </a:r>
            </a:p>
            <a:p>
              <a:r>
                <a:rPr lang="en-US" dirty="0"/>
                <a:t>E</a:t>
              </a:r>
            </a:p>
            <a:p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>
              <a:off x="8621570" y="4605320"/>
              <a:ext cx="137222" cy="14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866851" y="1860885"/>
              <a:ext cx="3394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M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A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S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S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   </a:t>
              </a:r>
            </a:p>
            <a:p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E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R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O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S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I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O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33235" y="1243388"/>
              <a:ext cx="381836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S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T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E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R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N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U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M</a:t>
              </a:r>
            </a:p>
            <a:p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5185" y="2821438"/>
              <a:ext cx="3734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S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K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I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8415738" y="4125043"/>
              <a:ext cx="754720" cy="82333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8690181" y="4468098"/>
              <a:ext cx="205833" cy="14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8278516" y="2684215"/>
              <a:ext cx="548887" cy="54888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18" name="Picture 17" descr="moscovich 6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6307" y="1037554"/>
            <a:ext cx="2774453" cy="49399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81707" y="1037554"/>
            <a:ext cx="2816838" cy="4939983"/>
            <a:chOff x="1760483" y="1037554"/>
            <a:chExt cx="2816838" cy="4939983"/>
          </a:xfrm>
        </p:grpSpPr>
        <p:pic>
          <p:nvPicPr>
            <p:cNvPr id="10" name="Picture 9" descr="MOSCOVICH 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0483" y="1037554"/>
              <a:ext cx="2675824" cy="493998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58257" y="2272550"/>
              <a:ext cx="1193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STERNUM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95480" y="4948375"/>
              <a:ext cx="9363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POSTOP</a:t>
              </a:r>
            </a:p>
            <a:p>
              <a:r>
                <a:rPr lang="en-US" dirty="0"/>
                <a:t>   SITE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38533" y="3576156"/>
              <a:ext cx="1238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 KELOID</a:t>
              </a:r>
            </a:p>
          </p:txBody>
        </p:sp>
      </p:grpSp>
      <p:sp>
        <p:nvSpPr>
          <p:cNvPr id="23" name="Title 8"/>
          <p:cNvSpPr txBox="1">
            <a:spLocks/>
          </p:cNvSpPr>
          <p:nvPr/>
        </p:nvSpPr>
        <p:spPr>
          <a:xfrm>
            <a:off x="3809623" y="315400"/>
            <a:ext cx="4015896" cy="78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chemeClr val="accent5">
                    <a:lumMod val="50000"/>
                  </a:schemeClr>
                </a:solidFill>
              </a:rPr>
              <a:t>STERNAL BONY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</a:rPr>
              <a:t>EROSION</a:t>
            </a:r>
          </a:p>
          <a:p>
            <a:r>
              <a:rPr lang="en-US" sz="2100" b="1" dirty="0" smtClean="0">
                <a:solidFill>
                  <a:schemeClr val="accent5">
                    <a:lumMod val="50000"/>
                  </a:schemeClr>
                </a:solidFill>
              </a:rPr>
              <a:t>DUE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TO INVASIVE BCC</a:t>
            </a:r>
            <a:endParaRPr lang="en-US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itle 8"/>
          <p:cNvSpPr txBox="1">
            <a:spLocks/>
          </p:cNvSpPr>
          <p:nvPr/>
        </p:nvSpPr>
        <p:spPr>
          <a:xfrm>
            <a:off x="7578269" y="324506"/>
            <a:ext cx="4015896" cy="78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chemeClr val="accent5">
                    <a:lumMod val="50000"/>
                  </a:schemeClr>
                </a:solidFill>
              </a:rPr>
              <a:t>DERMAL LESION IS 1 CM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SUBCUT MASS 3X6 CM</a:t>
            </a:r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ltracon 2024">
  <a:themeElements>
    <a:clrScheme name="UltraCon 2024">
      <a:dk1>
        <a:srgbClr val="000000"/>
      </a:dk1>
      <a:lt1>
        <a:srgbClr val="FFFFFF"/>
      </a:lt1>
      <a:dk2>
        <a:srgbClr val="6527FF"/>
      </a:dk2>
      <a:lt2>
        <a:srgbClr val="4DEC9C"/>
      </a:lt2>
      <a:accent1>
        <a:srgbClr val="2B266D"/>
      </a:accent1>
      <a:accent2>
        <a:srgbClr val="278BC3"/>
      </a:accent2>
      <a:accent3>
        <a:srgbClr val="DAF9E6"/>
      </a:accent3>
      <a:accent4>
        <a:srgbClr val="68C092"/>
      </a:accent4>
      <a:accent5>
        <a:srgbClr val="2A256C"/>
      </a:accent5>
      <a:accent6>
        <a:srgbClr val="A27DFE"/>
      </a:accent6>
      <a:hlink>
        <a:srgbClr val="91A6FD"/>
      </a:hlink>
      <a:folHlink>
        <a:srgbClr val="2A2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tracon 2024" id="{B249BEF8-31C8-FB4F-B669-6D459BCF93F2}" vid="{94FCEBFE-0B2A-3247-8867-9FD840CA752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1022</Words>
  <Application>Microsoft Office PowerPoint</Application>
  <PresentationFormat>Widescreen</PresentationFormat>
  <Paragraphs>387</Paragraphs>
  <Slides>70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Arial Rounded MT Bold</vt:lpstr>
      <vt:lpstr>Calibri</vt:lpstr>
      <vt:lpstr>Times New Roman</vt:lpstr>
      <vt:lpstr>Office Theme</vt:lpstr>
      <vt:lpstr>Default Design</vt:lpstr>
      <vt:lpstr>Ultracon 2024</vt:lpstr>
      <vt:lpstr>MICROVASCULAR IMAGING </vt:lpstr>
      <vt:lpstr>PowerPoint Presentation</vt:lpstr>
      <vt:lpstr>FOREIGN BODY</vt:lpstr>
      <vt:lpstr>FB MISSED AFTER 1ST EXCISION</vt:lpstr>
      <vt:lpstr>1X4 MM SEA URCHIN SPINE MAY NOT BE RADIOGRAPHICALLY CALCIFIED</vt:lpstr>
      <vt:lpstr>BCC ORBITAL MUSCLE INVASION</vt:lpstr>
      <vt:lpstr>DEEP  BCC   NASAL</vt:lpstr>
      <vt:lpstr>BCC 3 MM FROM FACIAL NERVE</vt:lpstr>
      <vt:lpstr>DERMAL POSTOP LESION DIAGNOSED AS KELOID </vt:lpstr>
      <vt:lpstr> TUMOR AGGRESSION - BCC</vt:lpstr>
      <vt:lpstr>SKIN GRAFT REJECTION BY RESIDUAL SCC</vt:lpstr>
      <vt:lpstr>ENDOMETRIOSIS avascular cyst nodule and wall = no cancer          13% vascular pedicle to cyst = therapy marker </vt:lpstr>
      <vt:lpstr>DYNAMIC CONTRAST -ENHANCED ULTRASOUND (DCE-US)  AND MELANOMA: EARLY EVALUATION OF RESPONSE AFTER ISOLATED LIMB PERFUSION</vt:lpstr>
      <vt:lpstr>Mr L, 66 yrs right ankle melanoma (1997) local in transit recurrent lesions (2008) : responder (decrease of volume&gt;50% without new lesions)</vt:lpstr>
      <vt:lpstr>PowerPoint Presentation</vt:lpstr>
      <vt:lpstr>PowerPoint Presentation</vt:lpstr>
      <vt:lpstr>POSTOP LYMPHOCELE</vt:lpstr>
      <vt:lpstr>GLOMUS TUMOR ERYTHRONYCHIA 5 YRS</vt:lpstr>
      <vt:lpstr>NAIL HEMATOMA?</vt:lpstr>
      <vt:lpstr>METASTATIC MELANOMA</vt:lpstr>
      <vt:lpstr>TAIL SIGN OF MELANOMA</vt:lpstr>
      <vt:lpstr>BIOPSY AXILLARY NODE   AVOID  8 CC  NECROTIC  AREA</vt:lpstr>
      <vt:lpstr>MERKEL CELL FALSE NEGATIVE PET/CT</vt:lpstr>
      <vt:lpstr>INFLAMMATORY ADENOPATHY</vt:lpstr>
      <vt:lpstr>PowerPoint Presentation</vt:lpstr>
      <vt:lpstr>EN FACE OCT PSORIASIS</vt:lpstr>
      <vt:lpstr>VASCULAR METASTASIS (ON BIOLOGIC THERAPY)</vt:lpstr>
      <vt:lpstr>DERMATOBIA HOMINIS MYIASIS HUMAN BOTFLY CAUSES PARASITIC SUBDERMAL INFESTATION</vt:lpstr>
      <vt:lpstr>HYPERTROPHIC SCAR NECK</vt:lpstr>
      <vt:lpstr>3.8 MM SCAR PRE-TREATMENT</vt:lpstr>
      <vt:lpstr>ELASTOGRAPHY-GREEN SOFT (post 20 min DC current therapy)</vt:lpstr>
      <vt:lpstr>PowerPoint Presentation</vt:lpstr>
      <vt:lpstr>FAT NECROSIS</vt:lpstr>
      <vt:lpstr>RECURRENT NASAL BCC - 2MM WHITE DOTS + NEOVASCULARITY = HIGH GRADE</vt:lpstr>
      <vt:lpstr>CHONDROSARCOMA INVADING FEMUR AND RECTUS MUSCLE </vt:lpstr>
      <vt:lpstr>FAT NECROSIS</vt:lpstr>
      <vt:lpstr>FAT CLOUD = EFFECTIVE TREATMENT </vt:lpstr>
      <vt:lpstr>VASCULAR COMPROMISE</vt:lpstr>
      <vt:lpstr>TOPHACEOUS   GOUT</vt:lpstr>
      <vt:lpstr>SUBDERMAL FILLER   FALSE POS PET/CT SCAN</vt:lpstr>
      <vt:lpstr>CELLULITIS MASKING SCC 1 mo post biopsy for AK  </vt:lpstr>
      <vt:lpstr>SUPERFICIAL ANATOMY</vt:lpstr>
      <vt:lpstr>FILLER IN ARTERY = BLINDNESS</vt:lpstr>
      <vt:lpstr>MICROANATOMY</vt:lpstr>
      <vt:lpstr>FOREIGN BODY 5MM SONIC SHADOW 0.2MM METALLIC INTRADERMAL</vt:lpstr>
      <vt:lpstr>INTRADERMAL HEAVY METAL</vt:lpstr>
      <vt:lpstr>SINUS PERICRANII MIDLINE FUSION ANOMALIES</vt:lpstr>
      <vt:lpstr>GLANDULAR VS FIBROTIC DENSITY</vt:lpstr>
      <vt:lpstr>INFLAMMATORY BREAST CA</vt:lpstr>
      <vt:lpstr>PowerPoint Presentation</vt:lpstr>
      <vt:lpstr>AUTO-FLUORESCENCE  BURN</vt:lpstr>
      <vt:lpstr>PET/CT OF RECURRENT SCC</vt:lpstr>
      <vt:lpstr>GLOMUS TUMOR ERYTHRONYCHIA 5 YRS</vt:lpstr>
      <vt:lpstr>CHRONIC PSORIASIS</vt:lpstr>
      <vt:lpstr>PowerPoint Presentation</vt:lpstr>
      <vt:lpstr>PSORIATIC VESSEL DENSITY</vt:lpstr>
      <vt:lpstr>PSEUDOXANTHOMA ELASTICUM</vt:lpstr>
      <vt:lpstr>BCC   INVADING   BONE</vt:lpstr>
      <vt:lpstr>BCC NASAL ALA SPARES CARTILAGE</vt:lpstr>
      <vt:lpstr>7mm DEPTH:  SCC SPARES CARTILAGE</vt:lpstr>
      <vt:lpstr>MALIGNANT MELANOMA</vt:lpstr>
      <vt:lpstr>ACRAL MELANOMA (same case)</vt:lpstr>
      <vt:lpstr>DOPPLER ACRAL MELANOMA (same case)</vt:lpstr>
      <vt:lpstr>RECURRENT DFSP (adjacent to frontal bone)  </vt:lpstr>
      <vt:lpstr>KAPOSI’S SARCOMA</vt:lpstr>
      <vt:lpstr>OCT ANATOMY - 1.5 mm DEPTH SCAN</vt:lpstr>
      <vt:lpstr>PowerPoint Presentation</vt:lpstr>
      <vt:lpstr>PowerPoint Presentation</vt:lpstr>
      <vt:lpstr>PowerPoint Presentation</vt:lpstr>
      <vt:lpstr>MICROVASCULAR IMAGING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SPERLING</dc:creator>
  <cp:lastModifiedBy>LG</cp:lastModifiedBy>
  <cp:revision>385</cp:revision>
  <dcterms:created xsi:type="dcterms:W3CDTF">2014-03-25T12:33:18Z</dcterms:created>
  <dcterms:modified xsi:type="dcterms:W3CDTF">2024-03-23T16:24:58Z</dcterms:modified>
</cp:coreProperties>
</file>